
<file path=[Content_Types].xml><?xml version="1.0" encoding="utf-8"?>
<Types xmlns="http://schemas.openxmlformats.org/package/2006/content-types">
  <Override PartName="/_rels/.rels" ContentType="application/vnd.openxmlformats-package.relationships+xml"/>
  <Override PartName="/ppt/notesSlides/_rels/notesSlide34.xml.rels" ContentType="application/vnd.openxmlformats-package.relationships+xml"/>
  <Override PartName="/ppt/notesSlides/_rels/notesSlide38.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28.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30.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_rels/presentation.xml.rels" ContentType="application/vnd.openxmlformats-package.relationships+xml"/>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36.png" ContentType="image/png"/>
  <Override PartName="/ppt/media/image1.png" ContentType="image/png"/>
  <Override PartName="/ppt/media/image6.png" ContentType="image/png"/>
  <Override PartName="/ppt/media/image21.png" ContentType="image/png"/>
  <Override PartName="/ppt/media/image37.png" ContentType="image/png"/>
  <Override PartName="/ppt/media/image2.png" ContentType="image/png"/>
  <Override PartName="/ppt/media/image7.png" ContentType="image/png"/>
  <Override PartName="/ppt/media/image22.png" ContentType="image/png"/>
  <Override PartName="/ppt/media/image38.png" ContentType="image/png"/>
  <Override PartName="/ppt/media/image3.png" ContentType="image/png"/>
  <Override PartName="/ppt/media/image39.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83"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84"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85"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86" name="PlaceHolder 5"/>
          <p:cNvSpPr>
            <a:spLocks noGrp="1"/>
          </p:cNvSpPr>
          <p:nvPr>
            <p:ph type="sldNum"/>
          </p:nvPr>
        </p:nvSpPr>
        <p:spPr>
          <a:xfrm>
            <a:off x="4278960" y="10157400"/>
            <a:ext cx="3280680" cy="534240"/>
          </a:xfrm>
          <a:prstGeom prst="rect">
            <a:avLst/>
          </a:prstGeom>
        </p:spPr>
        <p:txBody>
          <a:bodyPr lIns="0" rIns="0" tIns="0" bIns="0" anchor="b"/>
          <a:p>
            <a:pPr algn="r"/>
            <a:fld id="{5976B99D-4A10-43B5-9B62-A114DE77DAD3}"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1" name="TextShape 2"/>
          <p:cNvSpPr txBox="1"/>
          <p:nvPr/>
        </p:nvSpPr>
        <p:spPr>
          <a:xfrm>
            <a:off x="3884760" y="8685360"/>
            <a:ext cx="2971440" cy="458280"/>
          </a:xfrm>
          <a:prstGeom prst="rect">
            <a:avLst/>
          </a:prstGeom>
          <a:noFill/>
          <a:ln>
            <a:noFill/>
          </a:ln>
        </p:spPr>
        <p:txBody>
          <a:bodyPr anchor="b"/>
          <a:p>
            <a:pPr algn="r">
              <a:lnSpc>
                <a:spcPct val="100000"/>
              </a:lnSpc>
            </a:pPr>
            <a:fld id="{78DAE3A8-189A-4977-A9B9-0311CD74A644}"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3" name="TextShape 2"/>
          <p:cNvSpPr txBox="1"/>
          <p:nvPr/>
        </p:nvSpPr>
        <p:spPr>
          <a:xfrm>
            <a:off x="3884760" y="8685360"/>
            <a:ext cx="2971440" cy="458280"/>
          </a:xfrm>
          <a:prstGeom prst="rect">
            <a:avLst/>
          </a:prstGeom>
          <a:noFill/>
          <a:ln>
            <a:noFill/>
          </a:ln>
        </p:spPr>
        <p:txBody>
          <a:bodyPr anchor="b"/>
          <a:p>
            <a:pPr algn="r">
              <a:lnSpc>
                <a:spcPct val="100000"/>
              </a:lnSpc>
            </a:pPr>
            <a:fld id="{C99E9D8F-EA46-453C-8C3C-DB52A3492FD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5" name="TextShape 2"/>
          <p:cNvSpPr txBox="1"/>
          <p:nvPr/>
        </p:nvSpPr>
        <p:spPr>
          <a:xfrm>
            <a:off x="3884760" y="8685360"/>
            <a:ext cx="2971440" cy="458280"/>
          </a:xfrm>
          <a:prstGeom prst="rect">
            <a:avLst/>
          </a:prstGeom>
          <a:noFill/>
          <a:ln>
            <a:noFill/>
          </a:ln>
        </p:spPr>
        <p:txBody>
          <a:bodyPr anchor="b"/>
          <a:p>
            <a:pPr algn="r">
              <a:lnSpc>
                <a:spcPct val="100000"/>
              </a:lnSpc>
            </a:pPr>
            <a:fld id="{EFA70969-7A32-462A-B3D3-A33C0D81B2A7}"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7" name="TextShape 2"/>
          <p:cNvSpPr txBox="1"/>
          <p:nvPr/>
        </p:nvSpPr>
        <p:spPr>
          <a:xfrm>
            <a:off x="3884760" y="8685360"/>
            <a:ext cx="2971440" cy="458280"/>
          </a:xfrm>
          <a:prstGeom prst="rect">
            <a:avLst/>
          </a:prstGeom>
          <a:noFill/>
          <a:ln>
            <a:noFill/>
          </a:ln>
        </p:spPr>
        <p:txBody>
          <a:bodyPr anchor="b"/>
          <a:p>
            <a:pPr algn="r">
              <a:lnSpc>
                <a:spcPct val="100000"/>
              </a:lnSpc>
            </a:pPr>
            <a:fld id="{D8D58B9A-F43C-4C42-9010-BF84DFE231D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p:txBody>
      </p:sp>
      <p:sp>
        <p:nvSpPr>
          <p:cNvPr id="259" name="TextShape 2"/>
          <p:cNvSpPr txBox="1"/>
          <p:nvPr/>
        </p:nvSpPr>
        <p:spPr>
          <a:xfrm>
            <a:off x="3884760" y="8685360"/>
            <a:ext cx="2971440" cy="458280"/>
          </a:xfrm>
          <a:prstGeom prst="rect">
            <a:avLst/>
          </a:prstGeom>
          <a:noFill/>
          <a:ln>
            <a:noFill/>
          </a:ln>
        </p:spPr>
        <p:txBody>
          <a:bodyPr anchor="b"/>
          <a:p>
            <a:pPr algn="r">
              <a:lnSpc>
                <a:spcPct val="100000"/>
              </a:lnSpc>
            </a:pPr>
            <a:fld id="{0195074E-4A99-40E0-B204-ECC23FD02BB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69" name="TextShape 2"/>
          <p:cNvSpPr txBox="1"/>
          <p:nvPr/>
        </p:nvSpPr>
        <p:spPr>
          <a:xfrm>
            <a:off x="3884760" y="8685360"/>
            <a:ext cx="2971440" cy="458280"/>
          </a:xfrm>
          <a:prstGeom prst="rect">
            <a:avLst/>
          </a:prstGeom>
          <a:noFill/>
          <a:ln>
            <a:noFill/>
          </a:ln>
        </p:spPr>
        <p:txBody>
          <a:bodyPr anchor="b"/>
          <a:p>
            <a:pPr algn="r">
              <a:lnSpc>
                <a:spcPct val="100000"/>
              </a:lnSpc>
            </a:pPr>
            <a:fld id="{9643FC1D-6B99-420A-B2E9-D099DBD550C3}"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71" name="TextShape 2"/>
          <p:cNvSpPr txBox="1"/>
          <p:nvPr/>
        </p:nvSpPr>
        <p:spPr>
          <a:xfrm>
            <a:off x="3884760" y="8685360"/>
            <a:ext cx="2971440" cy="458280"/>
          </a:xfrm>
          <a:prstGeom prst="rect">
            <a:avLst/>
          </a:prstGeom>
          <a:noFill/>
          <a:ln>
            <a:noFill/>
          </a:ln>
        </p:spPr>
        <p:txBody>
          <a:bodyPr anchor="b"/>
          <a:p>
            <a:pPr algn="r">
              <a:lnSpc>
                <a:spcPct val="100000"/>
              </a:lnSpc>
            </a:pPr>
            <a:fld id="{D16A8040-27FD-46A4-A031-C66E9968B1D3}"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73" name="TextShape 2"/>
          <p:cNvSpPr txBox="1"/>
          <p:nvPr/>
        </p:nvSpPr>
        <p:spPr>
          <a:xfrm>
            <a:off x="3884760" y="8685360"/>
            <a:ext cx="2971440" cy="458280"/>
          </a:xfrm>
          <a:prstGeom prst="rect">
            <a:avLst/>
          </a:prstGeom>
          <a:noFill/>
          <a:ln>
            <a:noFill/>
          </a:ln>
        </p:spPr>
        <p:txBody>
          <a:bodyPr anchor="b"/>
          <a:p>
            <a:pPr algn="r">
              <a:lnSpc>
                <a:spcPct val="100000"/>
              </a:lnSpc>
            </a:pPr>
            <a:fld id="{48C59859-A13B-4B72-BE4B-7D6C8AA8A767}"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d(G1,G2)</a:t>
            </a:r>
            <a:r>
              <a:rPr b="0" lang="en-US" sz="2000" spc="-1" strike="noStrike">
                <a:solidFill>
                  <a:srgbClr val="000000"/>
                </a:solidFill>
                <a:uFill>
                  <a:solidFill>
                    <a:srgbClr val="ffffff"/>
                  </a:solidFill>
                </a:uFill>
                <a:latin typeface="Arial"/>
              </a:rPr>
              <a:t>曼哈顿距离   </a:t>
            </a:r>
            <a:r>
              <a:rPr b="0" lang="en-US" sz="2000" spc="-1" strike="noStrike">
                <a:solidFill>
                  <a:srgbClr val="000000"/>
                </a:solidFill>
                <a:uFill>
                  <a:solidFill>
                    <a:srgbClr val="ffffff"/>
                  </a:solidFill>
                </a:uFill>
                <a:latin typeface="Arial"/>
              </a:rPr>
              <a:t>λ[match] = 3   d[R][max] = 32</a:t>
            </a:r>
            <a:endParaRPr b="0" lang="en-US" sz="2000" spc="-1" strike="noStrike">
              <a:solidFill>
                <a:srgbClr val="000000"/>
              </a:solidFill>
              <a:uFill>
                <a:solidFill>
                  <a:srgbClr val="ffffff"/>
                </a:solidFill>
              </a:uFill>
              <a:latin typeface="Arial"/>
            </a:endParaRPr>
          </a:p>
        </p:txBody>
      </p:sp>
      <p:sp>
        <p:nvSpPr>
          <p:cNvPr id="275" name="TextShape 2"/>
          <p:cNvSpPr txBox="1"/>
          <p:nvPr/>
        </p:nvSpPr>
        <p:spPr>
          <a:xfrm>
            <a:off x="3884760" y="8685360"/>
            <a:ext cx="2971440" cy="458280"/>
          </a:xfrm>
          <a:prstGeom prst="rect">
            <a:avLst/>
          </a:prstGeom>
          <a:noFill/>
          <a:ln>
            <a:noFill/>
          </a:ln>
        </p:spPr>
        <p:txBody>
          <a:bodyPr anchor="b"/>
          <a:p>
            <a:pPr algn="r">
              <a:lnSpc>
                <a:spcPct val="100000"/>
              </a:lnSpc>
            </a:pPr>
            <a:fld id="{4B0934AA-4BC1-499F-8CAA-FBCA409175A0}"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窗口大小 </a:t>
            </a:r>
            <a:r>
              <a:rPr b="0" lang="en-US" sz="2000" spc="-1" strike="noStrike">
                <a:solidFill>
                  <a:srgbClr val="000000"/>
                </a:solidFill>
                <a:uFill>
                  <a:solidFill>
                    <a:srgbClr val="ffffff"/>
                  </a:solidFill>
                </a:uFill>
                <a:latin typeface="Arial"/>
              </a:rPr>
              <a:t>W[smooth] = 10</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1s</a:t>
            </a:r>
            <a:r>
              <a:rPr b="0" lang="en-US" sz="2000" spc="-1" strike="noStrike">
                <a:solidFill>
                  <a:srgbClr val="000000"/>
                </a:solidFill>
                <a:uFill>
                  <a:solidFill>
                    <a:srgbClr val="ffffff"/>
                  </a:solidFill>
                </a:uFill>
                <a:latin typeface="Arial"/>
              </a:rPr>
              <a:t>一次的原因：每段路至少一个点  最短路段</a:t>
            </a:r>
            <a:r>
              <a:rPr b="0" lang="en-US" sz="2000" spc="-1" strike="noStrike">
                <a:solidFill>
                  <a:srgbClr val="000000"/>
                </a:solidFill>
                <a:uFill>
                  <a:solidFill>
                    <a:srgbClr val="ffffff"/>
                  </a:solidFill>
                </a:uFill>
                <a:latin typeface="Arial"/>
              </a:rPr>
              <a:t>30m   </a:t>
            </a:r>
            <a:r>
              <a:rPr b="0" lang="en-US" sz="2000" spc="-1" strike="noStrike">
                <a:solidFill>
                  <a:srgbClr val="000000"/>
                </a:solidFill>
                <a:uFill>
                  <a:solidFill>
                    <a:srgbClr val="ffffff"/>
                  </a:solidFill>
                </a:uFill>
                <a:latin typeface="Arial"/>
              </a:rPr>
              <a:t>最大速度</a:t>
            </a:r>
            <a:r>
              <a:rPr b="0" lang="en-US" sz="2000" spc="-1" strike="noStrike">
                <a:solidFill>
                  <a:srgbClr val="000000"/>
                </a:solidFill>
                <a:uFill>
                  <a:solidFill>
                    <a:srgbClr val="ffffff"/>
                  </a:solidFill>
                </a:uFill>
                <a:latin typeface="Arial"/>
              </a:rPr>
              <a:t>29m/s</a:t>
            </a:r>
            <a:r>
              <a:rPr b="0" lang="en-US" sz="2000" spc="-1" strike="noStrike">
                <a:solidFill>
                  <a:srgbClr val="000000"/>
                </a:solidFill>
                <a:uFill>
                  <a:solidFill>
                    <a:srgbClr val="ffffff"/>
                  </a:solidFill>
                </a:uFill>
                <a:latin typeface="Arial"/>
              </a:rPr>
              <a:t>， 速度更快的长度超过</a:t>
            </a:r>
            <a:r>
              <a:rPr b="0" lang="en-US" sz="2000" spc="-1" strike="noStrike">
                <a:solidFill>
                  <a:srgbClr val="000000"/>
                </a:solidFill>
                <a:uFill>
                  <a:solidFill>
                    <a:srgbClr val="ffffff"/>
                  </a:solidFill>
                </a:uFill>
                <a:latin typeface="Arial"/>
              </a:rPr>
              <a:t>30m</a:t>
            </a:r>
            <a:endParaRPr b="0" lang="en-US" sz="2000" spc="-1" strike="noStrike">
              <a:solidFill>
                <a:srgbClr val="000000"/>
              </a:solidFill>
              <a:uFill>
                <a:solidFill>
                  <a:srgbClr val="ffffff"/>
                </a:solidFill>
              </a:uFill>
              <a:latin typeface="Arial"/>
            </a:endParaRPr>
          </a:p>
        </p:txBody>
      </p:sp>
      <p:sp>
        <p:nvSpPr>
          <p:cNvPr id="277" name="TextShape 2"/>
          <p:cNvSpPr txBox="1"/>
          <p:nvPr/>
        </p:nvSpPr>
        <p:spPr>
          <a:xfrm>
            <a:off x="3884760" y="8685360"/>
            <a:ext cx="2971440" cy="458280"/>
          </a:xfrm>
          <a:prstGeom prst="rect">
            <a:avLst/>
          </a:prstGeom>
          <a:noFill/>
          <a:ln>
            <a:noFill/>
          </a:ln>
        </p:spPr>
        <p:txBody>
          <a:bodyPr anchor="b"/>
          <a:p>
            <a:pPr algn="r">
              <a:lnSpc>
                <a:spcPct val="100000"/>
              </a:lnSpc>
            </a:pPr>
            <a:fld id="{536665E8-4A0C-43E2-B39B-FC8D9EDB7DA0}"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H1M = HM2 = 0 and S1 != S2      ;                transition represents a turn, but the sensor hints report no turn</a:t>
            </a:r>
            <a:endParaRPr b="0" lang="en-US" sz="2000" spc="-1" strike="noStrike">
              <a:solidFill>
                <a:srgbClr val="000000"/>
              </a:solidFill>
              <a:uFill>
                <a:solidFill>
                  <a:srgbClr val="ffffff"/>
                </a:solidFill>
              </a:uFill>
              <a:latin typeface="Arial"/>
            </a:endParaRPr>
          </a:p>
        </p:txBody>
      </p:sp>
      <p:sp>
        <p:nvSpPr>
          <p:cNvPr id="279" name="TextShape 2"/>
          <p:cNvSpPr txBox="1"/>
          <p:nvPr/>
        </p:nvSpPr>
        <p:spPr>
          <a:xfrm>
            <a:off x="3884760" y="8685360"/>
            <a:ext cx="2971440" cy="458280"/>
          </a:xfrm>
          <a:prstGeom prst="rect">
            <a:avLst/>
          </a:prstGeom>
          <a:noFill/>
          <a:ln>
            <a:noFill/>
          </a:ln>
        </p:spPr>
        <p:txBody>
          <a:bodyPr anchor="b"/>
          <a:p>
            <a:pPr algn="r">
              <a:lnSpc>
                <a:spcPct val="100000"/>
              </a:lnSpc>
            </a:pPr>
            <a:fld id="{4A7F31EC-6A14-477F-A338-21815D566256}"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只在手机与移动物体相对静止时才使用</a:t>
            </a:r>
            <a:endParaRPr b="0" lang="en-US" sz="2000" spc="-1" strike="noStrike">
              <a:solidFill>
                <a:srgbClr val="000000"/>
              </a:solidFill>
              <a:uFill>
                <a:solidFill>
                  <a:srgbClr val="ffffff"/>
                </a:solidFill>
              </a:uFill>
              <a:latin typeface="Arial"/>
            </a:endParaRPr>
          </a:p>
        </p:txBody>
      </p:sp>
      <p:sp>
        <p:nvSpPr>
          <p:cNvPr id="281" name="TextShape 2"/>
          <p:cNvSpPr txBox="1"/>
          <p:nvPr/>
        </p:nvSpPr>
        <p:spPr>
          <a:xfrm>
            <a:off x="3884760" y="8685360"/>
            <a:ext cx="2971440" cy="458280"/>
          </a:xfrm>
          <a:prstGeom prst="rect">
            <a:avLst/>
          </a:prstGeom>
          <a:noFill/>
          <a:ln>
            <a:noFill/>
          </a:ln>
        </p:spPr>
        <p:txBody>
          <a:bodyPr anchor="b"/>
          <a:p>
            <a:pPr algn="r">
              <a:lnSpc>
                <a:spcPct val="100000"/>
              </a:lnSpc>
            </a:pPr>
            <a:fld id="{A5C1401E-6432-49DF-9E09-EEFE81F3F63B}"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右图</a:t>
            </a:r>
            <a:r>
              <a:rPr b="0" lang="en-US" sz="2000" spc="-1" strike="noStrike">
                <a:solidFill>
                  <a:srgbClr val="000000"/>
                </a:solidFill>
                <a:uFill>
                  <a:solidFill>
                    <a:srgbClr val="ffffff"/>
                  </a:solidFill>
                </a:uFill>
                <a:latin typeface="Arial"/>
              </a:rPr>
              <a:t>gps-4 </a:t>
            </a:r>
            <a:r>
              <a:rPr b="0" lang="en-US" sz="2000" spc="-1" strike="noStrike">
                <a:solidFill>
                  <a:srgbClr val="000000"/>
                </a:solidFill>
                <a:uFill>
                  <a:solidFill>
                    <a:srgbClr val="ffffff"/>
                  </a:solidFill>
                </a:uFill>
                <a:latin typeface="Arial"/>
              </a:rPr>
              <a:t>预测错转弯点</a:t>
            </a:r>
            <a:endParaRPr b="0" lang="en-US" sz="2000" spc="-1" strike="noStrike">
              <a:solidFill>
                <a:srgbClr val="000000"/>
              </a:solidFill>
              <a:uFill>
                <a:solidFill>
                  <a:srgbClr val="ffffff"/>
                </a:solidFill>
              </a:uFill>
              <a:latin typeface="Arial"/>
            </a:endParaRPr>
          </a:p>
        </p:txBody>
      </p:sp>
      <p:sp>
        <p:nvSpPr>
          <p:cNvPr id="283" name="TextShape 2"/>
          <p:cNvSpPr txBox="1"/>
          <p:nvPr/>
        </p:nvSpPr>
        <p:spPr>
          <a:xfrm>
            <a:off x="3884760" y="8685360"/>
            <a:ext cx="2971440" cy="458280"/>
          </a:xfrm>
          <a:prstGeom prst="rect">
            <a:avLst/>
          </a:prstGeom>
          <a:noFill/>
          <a:ln>
            <a:noFill/>
          </a:ln>
        </p:spPr>
        <p:txBody>
          <a:bodyPr anchor="b"/>
          <a:p>
            <a:pPr algn="r">
              <a:lnSpc>
                <a:spcPct val="100000"/>
              </a:lnSpc>
            </a:pPr>
            <a:fld id="{1032D04B-2F0D-41F9-9D55-B7A394C5E09D}"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40 hour</a:t>
            </a:r>
            <a:endParaRPr b="0" lang="en-US" sz="2000" spc="-1" strike="noStrike">
              <a:solidFill>
                <a:srgbClr val="000000"/>
              </a:solidFill>
              <a:uFill>
                <a:solidFill>
                  <a:srgbClr val="ffffff"/>
                </a:solidFill>
              </a:uFill>
              <a:latin typeface="Arial"/>
            </a:endParaRPr>
          </a:p>
        </p:txBody>
      </p:sp>
      <p:sp>
        <p:nvSpPr>
          <p:cNvPr id="285" name="TextShape 2"/>
          <p:cNvSpPr txBox="1"/>
          <p:nvPr/>
        </p:nvSpPr>
        <p:spPr>
          <a:xfrm>
            <a:off x="3884760" y="8685360"/>
            <a:ext cx="2971440" cy="458280"/>
          </a:xfrm>
          <a:prstGeom prst="rect">
            <a:avLst/>
          </a:prstGeom>
          <a:noFill/>
          <a:ln>
            <a:noFill/>
          </a:ln>
        </p:spPr>
        <p:txBody>
          <a:bodyPr anchor="b"/>
          <a:p>
            <a:pPr algn="r">
              <a:lnSpc>
                <a:spcPct val="100000"/>
              </a:lnSpc>
            </a:pPr>
            <a:fld id="{FDCEE8F8-A657-44D9-8F09-20959125C0C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8" name="PlaceHolder 5"/>
          <p:cNvSpPr>
            <a:spLocks noGrp="1"/>
          </p:cNvSpPr>
          <p:nvPr>
            <p:ph type="body"/>
          </p:nvPr>
        </p:nvSpPr>
        <p:spPr>
          <a:xfrm>
            <a:off x="794916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40" name="PlaceHolder 7"/>
          <p:cNvSpPr>
            <a:spLocks noGrp="1"/>
          </p:cNvSpPr>
          <p:nvPr>
            <p:ph type="body"/>
          </p:nvPr>
        </p:nvSpPr>
        <p:spPr>
          <a:xfrm>
            <a:off x="83808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57" name="PlaceHolder 3"/>
          <p:cNvSpPr>
            <a:spLocks noGrp="1"/>
          </p:cNvSpPr>
          <p:nvPr>
            <p:ph type="body"/>
          </p:nvPr>
        </p:nvSpPr>
        <p:spPr>
          <a:xfrm>
            <a:off x="83808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58" name="PlaceHolder 4"/>
          <p:cNvSpPr>
            <a:spLocks noGrp="1"/>
          </p:cNvSpPr>
          <p:nvPr>
            <p:ph type="body"/>
          </p:nvPr>
        </p:nvSpPr>
        <p:spPr>
          <a:xfrm>
            <a:off x="622620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3" name="PlaceHolder 4"/>
          <p:cNvSpPr>
            <a:spLocks noGrp="1"/>
          </p:cNvSpPr>
          <p:nvPr>
            <p:ph type="body"/>
          </p:nvPr>
        </p:nvSpPr>
        <p:spPr>
          <a:xfrm>
            <a:off x="622620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4" name="PlaceHolder 5"/>
          <p:cNvSpPr>
            <a:spLocks noGrp="1"/>
          </p:cNvSpPr>
          <p:nvPr>
            <p:ph type="body"/>
          </p:nvPr>
        </p:nvSpPr>
        <p:spPr>
          <a:xfrm>
            <a:off x="83808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79" name="PlaceHolder 5"/>
          <p:cNvSpPr>
            <a:spLocks noGrp="1"/>
          </p:cNvSpPr>
          <p:nvPr>
            <p:ph type="body"/>
          </p:nvPr>
        </p:nvSpPr>
        <p:spPr>
          <a:xfrm>
            <a:off x="794916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81" name="PlaceHolder 7"/>
          <p:cNvSpPr>
            <a:spLocks noGrp="1"/>
          </p:cNvSpPr>
          <p:nvPr>
            <p:ph type="body"/>
          </p:nvPr>
        </p:nvSpPr>
        <p:spPr>
          <a:xfrm>
            <a:off x="838080" y="4098240"/>
            <a:ext cx="338580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zh-CN" sz="1800" spc="-1" strike="noStrike">
              <a:solidFill>
                <a:srgbClr val="000000"/>
              </a:solidFill>
              <a:uFill>
                <a:solidFill>
                  <a:srgbClr val="ffffff"/>
                </a:solidFill>
              </a:uFill>
              <a:latin typeface="等线"/>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b="0" lang="zh-CN" sz="2800" spc="-1" strike="noStrike">
              <a:solidFill>
                <a:srgbClr val="000000"/>
              </a:solidFill>
              <a:uFill>
                <a:solidFill>
                  <a:srgbClr val="ffffff"/>
                </a:solidFill>
              </a:uFill>
              <a:latin typeface="等线"/>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zh-CN" sz="6000" spc="-1" strike="noStrike">
                <a:solidFill>
                  <a:srgbClr val="000000"/>
                </a:solidFill>
                <a:uFill>
                  <a:solidFill>
                    <a:srgbClr val="ffffff"/>
                  </a:solidFill>
                </a:uFill>
                <a:latin typeface="等线 Light"/>
              </a:rPr>
              <a:t>单击此处编辑母版标题样式</a:t>
            </a:r>
            <a:endParaRPr b="0" lang="zh-CN" sz="1800" spc="-1" strike="noStrike">
              <a:solidFill>
                <a:srgbClr val="000000"/>
              </a:solidFill>
              <a:uFill>
                <a:solidFill>
                  <a:srgbClr val="ffffff"/>
                </a:solidFill>
              </a:uFill>
              <a:latin typeface="等线"/>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CF749F38-71B6-477A-AF7C-5D1C1451F29D}" type="datetime">
              <a:rPr b="0" lang="en-US" sz="1200" spc="-1" strike="noStrike">
                <a:solidFill>
                  <a:srgbClr val="8b8b8b"/>
                </a:solidFill>
                <a:uFill>
                  <a:solidFill>
                    <a:srgbClr val="ffffff"/>
                  </a:solidFill>
                </a:uFill>
                <a:latin typeface="等线"/>
              </a:rPr>
              <a:t>6/8/17</a:t>
            </a:fld>
            <a:endParaRPr b="0" lang="en-US" sz="12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41540544-C8EB-4950-970C-743AAB8043EF}" type="slidenum">
              <a:rPr b="0" lang="en-US" sz="1200" spc="-1" strike="noStrike">
                <a:solidFill>
                  <a:srgbClr val="8b8b8b"/>
                </a:solidFill>
                <a:uFill>
                  <a:solidFill>
                    <a:srgbClr val="ffffff"/>
                  </a:solidFill>
                </a:uFill>
                <a:latin typeface="等线"/>
              </a:rPr>
              <a:t>&lt;number&gt;</a:t>
            </a:fld>
            <a:endParaRPr b="0" lang="en-US" sz="12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zh-CN" sz="2800" spc="-1" strike="noStrike">
                <a:solidFill>
                  <a:srgbClr val="000000"/>
                </a:solidFill>
                <a:uFill>
                  <a:solidFill>
                    <a:srgbClr val="ffffff"/>
                  </a:solidFill>
                </a:uFill>
                <a:latin typeface="等线"/>
              </a:rPr>
              <a:t>Click to edit the outline text format</a:t>
            </a:r>
            <a:endParaRPr b="0" lang="zh-CN" sz="2800" spc="-1" strike="noStrike">
              <a:solidFill>
                <a:srgbClr val="000000"/>
              </a:solidFill>
              <a:uFill>
                <a:solidFill>
                  <a:srgbClr val="ffffff"/>
                </a:solidFill>
              </a:uFill>
              <a:latin typeface="等线"/>
            </a:endParaRPr>
          </a:p>
          <a:p>
            <a:pPr lvl="1" marL="864000" indent="-324000">
              <a:spcBef>
                <a:spcPts val="1134"/>
              </a:spcBef>
              <a:buClr>
                <a:srgbClr val="000000"/>
              </a:buClr>
              <a:buSzPct val="75000"/>
              <a:buFont typeface="Symbol" charset="2"/>
              <a:buChar char=""/>
            </a:pPr>
            <a:r>
              <a:rPr b="0" lang="zh-CN" sz="2000" spc="-1" strike="noStrike">
                <a:solidFill>
                  <a:srgbClr val="000000"/>
                </a:solidFill>
                <a:uFill>
                  <a:solidFill>
                    <a:srgbClr val="ffffff"/>
                  </a:solidFill>
                </a:uFill>
                <a:latin typeface="等线"/>
              </a:rPr>
              <a:t>Second Outline Level</a:t>
            </a:r>
            <a:endParaRPr b="0" lang="zh-CN" sz="2000" spc="-1" strike="noStrike">
              <a:solidFill>
                <a:srgbClr val="000000"/>
              </a:solidFill>
              <a:uFill>
                <a:solidFill>
                  <a:srgbClr val="ffffff"/>
                </a:solidFill>
              </a:uFill>
              <a:latin typeface="等线"/>
            </a:endParaRPr>
          </a:p>
          <a:p>
            <a:pPr lvl="2" marL="1296000" indent="-288000">
              <a:spcBef>
                <a:spcPts val="850"/>
              </a:spcBef>
              <a:buClr>
                <a:srgbClr val="000000"/>
              </a:buClr>
              <a:buSzPct val="45000"/>
              <a:buFont typeface="Wingdings" charset="2"/>
              <a:buChar char=""/>
            </a:pPr>
            <a:r>
              <a:rPr b="0" lang="zh-CN" sz="1800" spc="-1" strike="noStrike">
                <a:solidFill>
                  <a:srgbClr val="000000"/>
                </a:solidFill>
                <a:uFill>
                  <a:solidFill>
                    <a:srgbClr val="ffffff"/>
                  </a:solidFill>
                </a:uFill>
                <a:latin typeface="等线"/>
              </a:rPr>
              <a:t>Third Outline Level</a:t>
            </a:r>
            <a:endParaRPr b="0" lang="zh-CN" sz="1800" spc="-1" strike="noStrike">
              <a:solidFill>
                <a:srgbClr val="000000"/>
              </a:solidFill>
              <a:uFill>
                <a:solidFill>
                  <a:srgbClr val="ffffff"/>
                </a:solidFill>
              </a:uFill>
              <a:latin typeface="等线"/>
            </a:endParaRPr>
          </a:p>
          <a:p>
            <a:pPr lvl="3" marL="1728000" indent="-216000">
              <a:spcBef>
                <a:spcPts val="567"/>
              </a:spcBef>
              <a:buClr>
                <a:srgbClr val="000000"/>
              </a:buClr>
              <a:buSzPct val="75000"/>
              <a:buFont typeface="Symbol" charset="2"/>
              <a:buChar char=""/>
            </a:pPr>
            <a:r>
              <a:rPr b="0" lang="zh-CN" sz="1800" spc="-1" strike="noStrike">
                <a:solidFill>
                  <a:srgbClr val="000000"/>
                </a:solidFill>
                <a:uFill>
                  <a:solidFill>
                    <a:srgbClr val="ffffff"/>
                  </a:solidFill>
                </a:uFill>
                <a:latin typeface="等线"/>
              </a:rPr>
              <a:t>Fourth Outline Level</a:t>
            </a:r>
            <a:endParaRPr b="0" lang="zh-CN" sz="1800" spc="-1" strike="noStrike">
              <a:solidFill>
                <a:srgbClr val="000000"/>
              </a:solidFill>
              <a:uFill>
                <a:solidFill>
                  <a:srgbClr val="ffffff"/>
                </a:solidFill>
              </a:uFill>
              <a:latin typeface="等线"/>
            </a:endParaRPr>
          </a:p>
          <a:p>
            <a:pPr lvl="4" marL="2160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等线"/>
              </a:rPr>
              <a:t>Fifth Outline Level</a:t>
            </a:r>
            <a:endParaRPr b="0" lang="zh-CN" sz="2000" spc="-1" strike="noStrike">
              <a:solidFill>
                <a:srgbClr val="000000"/>
              </a:solidFill>
              <a:uFill>
                <a:solidFill>
                  <a:srgbClr val="ffffff"/>
                </a:solidFill>
              </a:uFill>
              <a:latin typeface="等线"/>
            </a:endParaRPr>
          </a:p>
          <a:p>
            <a:pPr lvl="5" marL="2592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等线"/>
              </a:rPr>
              <a:t>Sixth Outline Level</a:t>
            </a:r>
            <a:endParaRPr b="0" lang="zh-CN" sz="2000" spc="-1" strike="noStrike">
              <a:solidFill>
                <a:srgbClr val="000000"/>
              </a:solidFill>
              <a:uFill>
                <a:solidFill>
                  <a:srgbClr val="ffffff"/>
                </a:solidFill>
              </a:uFill>
              <a:latin typeface="等线"/>
            </a:endParaRPr>
          </a:p>
          <a:p>
            <a:pPr lvl="6" marL="3024000" indent="-216000">
              <a:spcBef>
                <a:spcPts val="283"/>
              </a:spcBef>
              <a:buClr>
                <a:srgbClr val="000000"/>
              </a:buClr>
              <a:buSzPct val="45000"/>
              <a:buFont typeface="Wingdings" charset="2"/>
              <a:buChar char=""/>
            </a:pPr>
            <a:r>
              <a:rPr b="0" lang="zh-CN" sz="2000" spc="-1" strike="noStrike">
                <a:solidFill>
                  <a:srgbClr val="000000"/>
                </a:solidFill>
                <a:uFill>
                  <a:solidFill>
                    <a:srgbClr val="ffffff"/>
                  </a:solidFill>
                </a:uFill>
                <a:latin typeface="等线"/>
              </a:rPr>
              <a:t>Seventh Outline Level</a:t>
            </a:r>
            <a:endParaRPr b="0" lang="zh-CN" sz="2000" spc="-1" strike="noStrike">
              <a:solidFill>
                <a:srgbClr val="000000"/>
              </a:solidFill>
              <a:uFill>
                <a:solidFill>
                  <a:srgbClr val="ffffff"/>
                </a:solidFill>
              </a:uFill>
              <a:latin typeface="等线"/>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zh-CN" sz="4400" spc="-1" strike="noStrike">
                <a:solidFill>
                  <a:srgbClr val="000000"/>
                </a:solidFill>
                <a:uFill>
                  <a:solidFill>
                    <a:srgbClr val="ffffff"/>
                  </a:solidFill>
                </a:uFill>
                <a:latin typeface="等线 Light"/>
              </a:rPr>
              <a:t>单击此处编辑母版标题样式</a:t>
            </a:r>
            <a:endParaRPr b="0" lang="zh-CN" sz="1800" spc="-1" strike="noStrike">
              <a:solidFill>
                <a:srgbClr val="000000"/>
              </a:solidFill>
              <a:uFill>
                <a:solidFill>
                  <a:srgbClr val="ffffff"/>
                </a:solidFill>
              </a:uFill>
              <a:latin typeface="等线"/>
            </a:endParaRPr>
          </a:p>
        </p:txBody>
      </p:sp>
      <p:sp>
        <p:nvSpPr>
          <p:cNvPr id="42" name="PlaceHolder 2"/>
          <p:cNvSpPr>
            <a:spLocks noGrp="1"/>
          </p:cNvSpPr>
          <p:nvPr>
            <p:ph type="body"/>
          </p:nvPr>
        </p:nvSpPr>
        <p:spPr>
          <a:xfrm>
            <a:off x="838080" y="1825560"/>
            <a:ext cx="10515240" cy="4350960"/>
          </a:xfrm>
          <a:prstGeom prst="rect">
            <a:avLst/>
          </a:prstGeom>
        </p:spPr>
        <p:txBody>
          <a:bodyPr/>
          <a:p>
            <a:pPr marL="432000" indent="-324000">
              <a:lnSpc>
                <a:spcPct val="100000"/>
              </a:lnSpc>
              <a:spcBef>
                <a:spcPts val="1001"/>
              </a:spcBef>
              <a:buClr>
                <a:srgbClr val="000000"/>
              </a:buClr>
              <a:buSzPct val="45000"/>
              <a:buFont typeface="Wingdings" charset="2"/>
              <a:buChar char=""/>
            </a:pPr>
            <a:r>
              <a:rPr b="0" lang="zh-CN" sz="2800" spc="-1" strike="noStrike">
                <a:solidFill>
                  <a:srgbClr val="000000"/>
                </a:solidFill>
                <a:uFill>
                  <a:solidFill>
                    <a:srgbClr val="ffffff"/>
                  </a:solidFill>
                </a:uFill>
                <a:latin typeface="等线"/>
              </a:rPr>
              <a:t>编辑母版文本样式</a:t>
            </a:r>
            <a:endParaRPr b="0" lang="zh-CN" sz="2800" spc="-1" strike="noStrike">
              <a:solidFill>
                <a:srgbClr val="000000"/>
              </a:solidFill>
              <a:uFill>
                <a:solidFill>
                  <a:srgbClr val="ffffff"/>
                </a:solidFill>
              </a:uFill>
              <a:latin typeface="等线"/>
            </a:endParaRPr>
          </a:p>
          <a:p>
            <a:pPr lvl="1" marL="864000" indent="-324000">
              <a:lnSpc>
                <a:spcPct val="100000"/>
              </a:lnSpc>
              <a:spcBef>
                <a:spcPts val="499"/>
              </a:spcBef>
              <a:buClr>
                <a:srgbClr val="000000"/>
              </a:buClr>
              <a:buSzPct val="75000"/>
              <a:buFont typeface="Symbol" charset="2"/>
              <a:buChar char=""/>
            </a:pPr>
            <a:r>
              <a:rPr b="0" lang="zh-CN" sz="2400" spc="-1" strike="noStrike">
                <a:solidFill>
                  <a:srgbClr val="000000"/>
                </a:solidFill>
                <a:uFill>
                  <a:solidFill>
                    <a:srgbClr val="ffffff"/>
                  </a:solidFill>
                </a:uFill>
                <a:latin typeface="等线"/>
              </a:rPr>
              <a:t>第二级</a:t>
            </a:r>
            <a:endParaRPr b="0" lang="zh-CN" sz="2000" spc="-1" strike="noStrike">
              <a:solidFill>
                <a:srgbClr val="000000"/>
              </a:solidFill>
              <a:uFill>
                <a:solidFill>
                  <a:srgbClr val="ffffff"/>
                </a:solidFill>
              </a:uFill>
              <a:latin typeface="等线"/>
            </a:endParaRPr>
          </a:p>
          <a:p>
            <a:pPr lvl="2" marL="1296000" indent="-288000">
              <a:lnSpc>
                <a:spcPct val="100000"/>
              </a:lnSpc>
              <a:spcBef>
                <a:spcPts val="499"/>
              </a:spcBef>
              <a:buClr>
                <a:srgbClr val="000000"/>
              </a:buClr>
              <a:buSzPct val="45000"/>
              <a:buFont typeface="Wingdings" charset="2"/>
              <a:buChar char=""/>
            </a:pPr>
            <a:r>
              <a:rPr b="0" lang="zh-CN" sz="2000" spc="-1" strike="noStrike">
                <a:solidFill>
                  <a:srgbClr val="000000"/>
                </a:solidFill>
                <a:uFill>
                  <a:solidFill>
                    <a:srgbClr val="ffffff"/>
                  </a:solidFill>
                </a:uFill>
                <a:latin typeface="等线"/>
              </a:rPr>
              <a:t>第三级</a:t>
            </a:r>
            <a:endParaRPr b="0" lang="zh-CN" sz="1800" spc="-1" strike="noStrike">
              <a:solidFill>
                <a:srgbClr val="000000"/>
              </a:solidFill>
              <a:uFill>
                <a:solidFill>
                  <a:srgbClr val="ffffff"/>
                </a:solidFill>
              </a:uFill>
              <a:latin typeface="等线"/>
            </a:endParaRPr>
          </a:p>
          <a:p>
            <a:pPr lvl="3" marL="1728000" indent="-216000">
              <a:lnSpc>
                <a:spcPct val="100000"/>
              </a:lnSpc>
              <a:spcBef>
                <a:spcPts val="499"/>
              </a:spcBef>
              <a:buClr>
                <a:srgbClr val="000000"/>
              </a:buClr>
              <a:buSzPct val="75000"/>
              <a:buFont typeface="Symbol" charset="2"/>
              <a:buChar char=""/>
            </a:pPr>
            <a:r>
              <a:rPr b="0" lang="zh-CN" sz="1800" spc="-1" strike="noStrike">
                <a:solidFill>
                  <a:srgbClr val="000000"/>
                </a:solidFill>
                <a:uFill>
                  <a:solidFill>
                    <a:srgbClr val="ffffff"/>
                  </a:solidFill>
                </a:uFill>
                <a:latin typeface="等线"/>
              </a:rPr>
              <a:t>第四级</a:t>
            </a:r>
            <a:endParaRPr b="0" lang="zh-CN" sz="1800" spc="-1" strike="noStrike">
              <a:solidFill>
                <a:srgbClr val="000000"/>
              </a:solidFill>
              <a:uFill>
                <a:solidFill>
                  <a:srgbClr val="ffffff"/>
                </a:solidFill>
              </a:uFill>
              <a:latin typeface="等线"/>
            </a:endParaRPr>
          </a:p>
          <a:p>
            <a:pPr lvl="4" marL="2160000" indent="-216000">
              <a:lnSpc>
                <a:spcPct val="100000"/>
              </a:lnSpc>
              <a:spcBef>
                <a:spcPts val="499"/>
              </a:spcBef>
              <a:buClr>
                <a:srgbClr val="000000"/>
              </a:buClr>
              <a:buSzPct val="45000"/>
              <a:buFont typeface="Wingdings" charset="2"/>
              <a:buChar char=""/>
            </a:pPr>
            <a:r>
              <a:rPr b="0" lang="zh-CN" sz="1800" spc="-1" strike="noStrike">
                <a:solidFill>
                  <a:srgbClr val="000000"/>
                </a:solidFill>
                <a:uFill>
                  <a:solidFill>
                    <a:srgbClr val="ffffff"/>
                  </a:solidFill>
                </a:uFill>
                <a:latin typeface="等线"/>
              </a:rPr>
              <a:t>第五级</a:t>
            </a:r>
            <a:endParaRPr b="0" lang="zh-CN" sz="2000" spc="-1" strike="noStrike">
              <a:solidFill>
                <a:srgbClr val="000000"/>
              </a:solidFill>
              <a:uFill>
                <a:solidFill>
                  <a:srgbClr val="ffffff"/>
                </a:solidFill>
              </a:uFill>
              <a:latin typeface="等线"/>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A39DB1D6-042E-4D2E-8E8F-C12B5EFB6EE1}" type="datetime">
              <a:rPr b="0" lang="en-US" sz="1200" spc="-1" strike="noStrike">
                <a:solidFill>
                  <a:srgbClr val="8b8b8b"/>
                </a:solidFill>
                <a:uFill>
                  <a:solidFill>
                    <a:srgbClr val="ffffff"/>
                  </a:solidFill>
                </a:uFill>
                <a:latin typeface="等线"/>
              </a:rPr>
              <a:t>6/8/17</a:t>
            </a:fld>
            <a:endParaRPr b="0" lang="en-US" sz="1200" spc="-1" strike="noStrike">
              <a:solidFill>
                <a:srgbClr val="000000"/>
              </a:solidFill>
              <a:uFill>
                <a:solidFill>
                  <a:srgbClr val="ffffff"/>
                </a:solidFill>
              </a:uFill>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8A2D3F2A-9E47-40CC-B2FD-93FEC81E2216}" type="slidenum">
              <a:rPr b="0" lang="en-US" sz="1200" spc="-1" strike="noStrike">
                <a:solidFill>
                  <a:srgbClr val="8b8b8b"/>
                </a:solidFill>
                <a:uFill>
                  <a:solidFill>
                    <a:srgbClr val="ffffff"/>
                  </a:solidFill>
                </a:uFill>
                <a:latin typeface="等线"/>
              </a:rPr>
              <a:t>&lt;number&gt;</a:t>
            </a:fld>
            <a:endParaRPr b="0" lang="en-US"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1523880" y="1122480"/>
            <a:ext cx="9143640" cy="2387160"/>
          </a:xfrm>
          <a:prstGeom prst="rect">
            <a:avLst/>
          </a:prstGeom>
          <a:noFill/>
          <a:ln>
            <a:noFill/>
          </a:ln>
        </p:spPr>
        <p:txBody>
          <a:bodyPr anchor="b"/>
          <a:p>
            <a:pPr algn="ctr">
              <a:lnSpc>
                <a:spcPct val="100000"/>
              </a:lnSpc>
            </a:pPr>
            <a:r>
              <a:rPr b="0" lang="zh-CN" sz="6000" spc="-1" strike="noStrike">
                <a:solidFill>
                  <a:srgbClr val="000000"/>
                </a:solidFill>
                <a:uFill>
                  <a:solidFill>
                    <a:srgbClr val="ffffff"/>
                  </a:solidFill>
                </a:uFill>
                <a:latin typeface="等线 Light"/>
              </a:rPr>
              <a:t>HMM applications</a:t>
            </a:r>
            <a:endParaRPr b="0" lang="zh-CN" sz="1800" spc="-1" strike="noStrike">
              <a:solidFill>
                <a:srgbClr val="000000"/>
              </a:solidFill>
              <a:uFill>
                <a:solidFill>
                  <a:srgbClr val="ffffff"/>
                </a:solidFill>
              </a:uFill>
              <a:latin typeface="等线"/>
            </a:endParaRPr>
          </a:p>
        </p:txBody>
      </p:sp>
      <p:sp>
        <p:nvSpPr>
          <p:cNvPr id="88" name="TextShape 2"/>
          <p:cNvSpPr txBox="1"/>
          <p:nvPr/>
        </p:nvSpPr>
        <p:spPr>
          <a:xfrm>
            <a:off x="1414440" y="4272480"/>
            <a:ext cx="9960480" cy="1091520"/>
          </a:xfrm>
          <a:prstGeom prst="rect">
            <a:avLst/>
          </a:prstGeom>
          <a:noFill/>
          <a:ln>
            <a:noFill/>
          </a:ln>
        </p:spPr>
        <p:txBody>
          <a:bodyPr/>
          <a:p>
            <a:pPr marL="457200" indent="-456840">
              <a:lnSpc>
                <a:spcPct val="100000"/>
              </a:lnSpc>
              <a:spcBef>
                <a:spcPts val="1001"/>
              </a:spcBef>
              <a:buClr>
                <a:srgbClr val="000000"/>
              </a:buClr>
              <a:buFont typeface="StarSymbol"/>
              <a:buAutoNum type="arabicPeriod"/>
            </a:pPr>
            <a:r>
              <a:rPr b="0" lang="en-US" sz="2000" spc="-1" strike="noStrike">
                <a:solidFill>
                  <a:srgbClr val="000000"/>
                </a:solidFill>
                <a:uFill>
                  <a:solidFill>
                    <a:srgbClr val="ffffff"/>
                  </a:solidFill>
                </a:uFill>
                <a:latin typeface="等线"/>
              </a:rPr>
              <a:t>RSSI-Fingerprinting-Based Mobile Phone Localization With Route Constraints (IEEE Transactions on Vehicular Technology, Volume: 63, Issue: 1, Jan. 2014)</a:t>
            </a:r>
            <a:endParaRPr b="0" lang="en-US" sz="3200" spc="-1" strike="noStrike">
              <a:solidFill>
                <a:srgbClr val="000000"/>
              </a:solidFill>
              <a:uFill>
                <a:solidFill>
                  <a:srgbClr val="ffffff"/>
                </a:solidFill>
              </a:uFill>
              <a:latin typeface="Arial"/>
            </a:endParaRPr>
          </a:p>
          <a:p>
            <a:pPr marL="457200" indent="-456840">
              <a:lnSpc>
                <a:spcPct val="100000"/>
              </a:lnSpc>
              <a:spcBef>
                <a:spcPts val="1001"/>
              </a:spcBef>
              <a:buClr>
                <a:srgbClr val="000000"/>
              </a:buClr>
              <a:buFont typeface="StarSymbol"/>
              <a:buAutoNum type="arabicPeriod"/>
            </a:pPr>
            <a:r>
              <a:rPr b="0" lang="en-US" sz="2000" spc="-1" strike="noStrike">
                <a:solidFill>
                  <a:srgbClr val="000000"/>
                </a:solidFill>
                <a:uFill>
                  <a:solidFill>
                    <a:srgbClr val="ffffff"/>
                  </a:solidFill>
                </a:uFill>
                <a:latin typeface="等线"/>
              </a:rPr>
              <a:t>Accurate, Low-Energy Trajectory Mapping for Mobile Devices (NSDI’11)</a:t>
            </a:r>
            <a:endParaRPr b="0" lang="en-US" sz="32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Mathematical Model of HMM</a:t>
            </a:r>
            <a:endParaRPr b="0" lang="zh-CN" sz="1800" spc="-1" strike="noStrike">
              <a:solidFill>
                <a:srgbClr val="000000"/>
              </a:solidFill>
              <a:uFill>
                <a:solidFill>
                  <a:srgbClr val="ffffff"/>
                </a:solidFill>
              </a:uFill>
              <a:latin typeface="等线"/>
            </a:endParaRPr>
          </a:p>
        </p:txBody>
      </p:sp>
      <p:sp>
        <p:nvSpPr>
          <p:cNvPr id="11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HMM: λ = (S, V, A, B, π), with the following variables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70c0"/>
              </a:buClr>
              <a:buFont typeface="Arial"/>
              <a:buChar char="•"/>
            </a:pPr>
            <a:r>
              <a:rPr b="1" lang="zh-CN" sz="2400" spc="-1" strike="noStrike">
                <a:solidFill>
                  <a:srgbClr val="0070c0"/>
                </a:solidFill>
                <a:uFill>
                  <a:solidFill>
                    <a:srgbClr val="ffffff"/>
                  </a:solidFill>
                </a:uFill>
                <a:latin typeface="等线"/>
              </a:rPr>
              <a:t>S</a:t>
            </a:r>
            <a:r>
              <a:rPr b="0" lang="zh-CN" sz="2400" spc="-1" strike="noStrike">
                <a:solidFill>
                  <a:srgbClr val="000000"/>
                </a:solidFill>
                <a:uFill>
                  <a:solidFill>
                    <a:srgbClr val="ffffff"/>
                  </a:solidFill>
                </a:uFill>
                <a:latin typeface="等线"/>
              </a:rPr>
              <a:t> = {s1, s2,...,sN } is the set of </a:t>
            </a:r>
            <a:r>
              <a:rPr b="1" lang="zh-CN" sz="2400" spc="-1" strike="noStrike">
                <a:solidFill>
                  <a:srgbClr val="c00000"/>
                </a:solidFill>
                <a:uFill>
                  <a:solidFill>
                    <a:srgbClr val="ffffff"/>
                  </a:solidFill>
                </a:uFill>
                <a:latin typeface="等线"/>
              </a:rPr>
              <a:t>states</a:t>
            </a:r>
            <a:r>
              <a:rPr b="0" lang="zh-CN" sz="2400" spc="-1" strike="noStrike">
                <a:solidFill>
                  <a:srgbClr val="000000"/>
                </a:solidFill>
                <a:uFill>
                  <a:solidFill>
                    <a:srgbClr val="ffffff"/>
                  </a:solidFill>
                </a:uFill>
                <a:latin typeface="等线"/>
              </a:rPr>
              <a:t>,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each state representing a road segment on the road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N = |S| being the number of road segments on the road</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70c0"/>
              </a:buClr>
              <a:buFont typeface="Arial"/>
              <a:buChar char="•"/>
            </a:pPr>
            <a:r>
              <a:rPr b="1" lang="zh-CN" sz="2400" spc="-1" strike="noStrike">
                <a:solidFill>
                  <a:srgbClr val="0070c0"/>
                </a:solidFill>
                <a:uFill>
                  <a:solidFill>
                    <a:srgbClr val="ffffff"/>
                  </a:solidFill>
                </a:uFill>
                <a:latin typeface="等线"/>
              </a:rPr>
              <a:t>V</a:t>
            </a:r>
            <a:r>
              <a:rPr b="0" lang="zh-CN" sz="2400" spc="-1" strike="noStrike">
                <a:solidFill>
                  <a:srgbClr val="000000"/>
                </a:solidFill>
                <a:uFill>
                  <a:solidFill>
                    <a:srgbClr val="ffffff"/>
                  </a:solidFill>
                </a:uFill>
                <a:latin typeface="等线"/>
              </a:rPr>
              <a:t> = {v</a:t>
            </a:r>
            <a:r>
              <a:rPr b="0" lang="zh-CN" sz="1400" spc="-1" strike="noStrike">
                <a:solidFill>
                  <a:srgbClr val="000000"/>
                </a:solidFill>
                <a:uFill>
                  <a:solidFill>
                    <a:srgbClr val="ffffff"/>
                  </a:solidFill>
                </a:uFill>
                <a:latin typeface="等线"/>
              </a:rPr>
              <a:t>1</a:t>
            </a:r>
            <a:r>
              <a:rPr b="0" lang="zh-CN" sz="2400" spc="-1" strike="noStrike">
                <a:solidFill>
                  <a:srgbClr val="000000"/>
                </a:solidFill>
                <a:uFill>
                  <a:solidFill>
                    <a:srgbClr val="ffffff"/>
                  </a:solidFill>
                </a:uFill>
                <a:latin typeface="等线"/>
              </a:rPr>
              <a:t>, v</a:t>
            </a:r>
            <a:r>
              <a:rPr b="0" lang="zh-CN" sz="1400" spc="-1" strike="noStrike">
                <a:solidFill>
                  <a:srgbClr val="000000"/>
                </a:solidFill>
                <a:uFill>
                  <a:solidFill>
                    <a:srgbClr val="ffffff"/>
                  </a:solidFill>
                </a:uFill>
                <a:latin typeface="等线"/>
              </a:rPr>
              <a:t>2</a:t>
            </a:r>
            <a:r>
              <a:rPr b="0" lang="zh-CN" sz="2400" spc="-1" strike="noStrike">
                <a:solidFill>
                  <a:srgbClr val="000000"/>
                </a:solidFill>
                <a:uFill>
                  <a:solidFill>
                    <a:srgbClr val="ffffff"/>
                  </a:solidFill>
                </a:uFill>
                <a:latin typeface="等线"/>
              </a:rPr>
              <a:t>,...,v</a:t>
            </a:r>
            <a:r>
              <a:rPr b="0" lang="zh-CN" sz="1400" spc="-1" strike="noStrike">
                <a:solidFill>
                  <a:srgbClr val="000000"/>
                </a:solidFill>
                <a:uFill>
                  <a:solidFill>
                    <a:srgbClr val="ffffff"/>
                  </a:solidFill>
                </a:uFill>
                <a:latin typeface="等线"/>
              </a:rPr>
              <a:t>M</a:t>
            </a:r>
            <a:r>
              <a:rPr b="0" lang="zh-CN" sz="2400" spc="-1" strike="noStrike">
                <a:solidFill>
                  <a:srgbClr val="000000"/>
                </a:solidFill>
                <a:uFill>
                  <a:solidFill>
                    <a:srgbClr val="ffffff"/>
                  </a:solidFill>
                </a:uFill>
                <a:latin typeface="等线"/>
              </a:rPr>
              <a:t>} is the set of </a:t>
            </a:r>
            <a:r>
              <a:rPr b="1" lang="zh-CN" sz="2400" spc="-1" strike="noStrike">
                <a:solidFill>
                  <a:srgbClr val="c00000"/>
                </a:solidFill>
                <a:uFill>
                  <a:solidFill>
                    <a:srgbClr val="ffffff"/>
                  </a:solidFill>
                </a:uFill>
                <a:latin typeface="等线"/>
              </a:rPr>
              <a:t>observation vectors</a:t>
            </a:r>
            <a:r>
              <a:rPr b="0" lang="zh-CN" sz="2400" spc="-1" strike="noStrike">
                <a:solidFill>
                  <a:srgbClr val="000000"/>
                </a:solidFill>
                <a:uFill>
                  <a:solidFill>
                    <a:srgbClr val="ffffff"/>
                  </a:solidFill>
                </a:uFill>
                <a:latin typeface="等线"/>
              </a:rPr>
              <a:t>, where M = |V | is the total number of possible observation vectors on the road</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vk is a Z × 1 vector for k ∈ [1, M], such that the ith element of v</a:t>
            </a:r>
            <a:r>
              <a:rPr b="1" lang="zh-CN" sz="1400" spc="-1" strike="noStrike">
                <a:solidFill>
                  <a:srgbClr val="000000"/>
                </a:solidFill>
                <a:uFill>
                  <a:solidFill>
                    <a:srgbClr val="ffffff"/>
                  </a:solidFill>
                </a:uFill>
                <a:latin typeface="等线"/>
              </a:rPr>
              <a:t>k</a:t>
            </a:r>
            <a:r>
              <a:rPr b="0" lang="zh-CN" sz="2000" spc="-1" strike="noStrike">
                <a:solidFill>
                  <a:srgbClr val="000000"/>
                </a:solidFill>
                <a:uFill>
                  <a:solidFill>
                    <a:srgbClr val="ffffff"/>
                  </a:solidFill>
                </a:uFill>
                <a:latin typeface="等线"/>
              </a:rPr>
              <a:t>, v</a:t>
            </a:r>
            <a:r>
              <a:rPr b="1" lang="zh-CN" sz="1400" spc="-1" strike="noStrike">
                <a:solidFill>
                  <a:srgbClr val="000000"/>
                </a:solidFill>
                <a:uFill>
                  <a:solidFill>
                    <a:srgbClr val="ffffff"/>
                  </a:solidFill>
                </a:uFill>
                <a:latin typeface="等线"/>
              </a:rPr>
              <a:t>k,i</a:t>
            </a:r>
            <a:r>
              <a:rPr b="0" lang="zh-CN" sz="2000" spc="-1" strike="noStrike">
                <a:solidFill>
                  <a:srgbClr val="000000"/>
                </a:solidFill>
                <a:uFill>
                  <a:solidFill>
                    <a:srgbClr val="ffffff"/>
                  </a:solidFill>
                </a:uFill>
                <a:latin typeface="等线"/>
              </a:rPr>
              <a:t>, is the </a:t>
            </a:r>
            <a:r>
              <a:rPr b="0" lang="zh-CN" sz="2000" spc="-1" strike="noStrike">
                <a:solidFill>
                  <a:srgbClr val="c00000"/>
                </a:solidFill>
                <a:uFill>
                  <a:solidFill>
                    <a:srgbClr val="ffffff"/>
                  </a:solidFill>
                </a:uFill>
                <a:latin typeface="等线"/>
              </a:rPr>
              <a:t>received power f</a:t>
            </a:r>
            <a:r>
              <a:rPr b="0" lang="zh-CN" sz="2000" spc="-1" strike="noStrike">
                <a:solidFill>
                  <a:srgbClr val="000000"/>
                </a:solidFill>
                <a:uFill>
                  <a:solidFill>
                    <a:srgbClr val="ffffff"/>
                  </a:solidFill>
                </a:uFill>
                <a:latin typeface="等线"/>
              </a:rPr>
              <a:t>rom the </a:t>
            </a:r>
            <a:r>
              <a:rPr b="0" lang="zh-CN" sz="2000" spc="-1" strike="noStrike">
                <a:solidFill>
                  <a:srgbClr val="c00000"/>
                </a:solidFill>
                <a:uFill>
                  <a:solidFill>
                    <a:srgbClr val="ffffff"/>
                  </a:solidFill>
                </a:uFill>
                <a:latin typeface="等线"/>
              </a:rPr>
              <a:t>ith base station </a:t>
            </a:r>
            <a:r>
              <a:rPr b="0" lang="zh-CN" sz="2000" spc="-1" strike="noStrike">
                <a:solidFill>
                  <a:srgbClr val="000000"/>
                </a:solidFill>
                <a:uFill>
                  <a:solidFill>
                    <a:srgbClr val="ffffff"/>
                  </a:solidFill>
                </a:uFill>
                <a:latin typeface="等线"/>
              </a:rPr>
              <a:t>represented by an integer value in the range [−110, −40] dBm if the ith base station is one of the seven strongest base stations and 0, otherwise, where Z is the total number of base stations observed on the road.</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70c0"/>
              </a:buClr>
              <a:buFont typeface="Arial"/>
              <a:buChar char="•"/>
            </a:pPr>
            <a:r>
              <a:rPr b="1" lang="zh-CN" sz="2400" spc="-1" strike="noStrike">
                <a:solidFill>
                  <a:srgbClr val="0070c0"/>
                </a:solidFill>
                <a:uFill>
                  <a:solidFill>
                    <a:srgbClr val="ffffff"/>
                  </a:solidFill>
                </a:uFill>
                <a:latin typeface="等线"/>
              </a:rPr>
              <a:t>π</a:t>
            </a:r>
            <a:r>
              <a:rPr b="0" lang="zh-CN" sz="2400" spc="-1" strike="noStrike">
                <a:solidFill>
                  <a:srgbClr val="000000"/>
                </a:solidFill>
                <a:uFill>
                  <a:solidFill>
                    <a:srgbClr val="ffffff"/>
                  </a:solidFill>
                </a:uFill>
                <a:latin typeface="等线"/>
              </a:rPr>
              <a:t> is an N × 1 vector such that the ith element of π, which is denoted πi, is the </a:t>
            </a:r>
            <a:r>
              <a:rPr b="0" lang="zh-CN" sz="2400" spc="-1" strike="noStrike">
                <a:solidFill>
                  <a:srgbClr val="c00000"/>
                </a:solidFill>
                <a:uFill>
                  <a:solidFill>
                    <a:srgbClr val="ffffff"/>
                  </a:solidFill>
                </a:uFill>
                <a:latin typeface="等线"/>
              </a:rPr>
              <a:t>probability</a:t>
            </a:r>
            <a:r>
              <a:rPr b="0" lang="zh-CN" sz="2400" spc="-1" strike="noStrike">
                <a:solidFill>
                  <a:srgbClr val="000000"/>
                </a:solidFill>
                <a:uFill>
                  <a:solidFill>
                    <a:srgbClr val="ffffff"/>
                  </a:solidFill>
                </a:uFill>
                <a:latin typeface="等线"/>
              </a:rPr>
              <a:t> of state si </a:t>
            </a:r>
            <a:r>
              <a:rPr b="0" lang="zh-CN" sz="2400" spc="-1" strike="noStrike">
                <a:solidFill>
                  <a:srgbClr val="c00000"/>
                </a:solidFill>
                <a:uFill>
                  <a:solidFill>
                    <a:srgbClr val="ffffff"/>
                  </a:solidFill>
                </a:uFill>
                <a:latin typeface="等线"/>
              </a:rPr>
              <a:t>initially,</a:t>
            </a:r>
            <a:r>
              <a:rPr b="0" lang="zh-CN" sz="2400" spc="-1" strike="noStrike">
                <a:solidFill>
                  <a:srgbClr val="000000"/>
                </a:solidFill>
                <a:uFill>
                  <a:solidFill>
                    <a:srgbClr val="ffffff"/>
                  </a:solidFill>
                </a:uFill>
                <a:latin typeface="等线"/>
              </a:rPr>
              <a:t> i.e., πi = P(q1 = si). </a:t>
            </a:r>
            <a:endParaRPr b="0" lang="zh-CN" sz="2000" spc="-1" strike="noStrike">
              <a:solidFill>
                <a:srgbClr val="000000"/>
              </a:solidFill>
              <a:uFill>
                <a:solidFill>
                  <a:srgbClr val="ffffff"/>
                </a:solidFill>
              </a:uFill>
              <a:latin typeface="等线"/>
            </a:endParaRPr>
          </a:p>
          <a:p>
            <a:endParaRPr b="0" lang="zh-CN" sz="2800" spc="-1" strike="noStrike">
              <a:solidFill>
                <a:srgbClr val="000000"/>
              </a:solidFill>
              <a:uFill>
                <a:solidFill>
                  <a:srgbClr val="ffffff"/>
                </a:solidFill>
              </a:uFill>
              <a:latin typeface="等线"/>
            </a:endParaRPr>
          </a:p>
        </p:txBody>
      </p:sp>
      <p:sp>
        <p:nvSpPr>
          <p:cNvPr id="116"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Mathematical Model of HMM</a:t>
            </a:r>
            <a:endParaRPr b="0" lang="zh-CN" sz="1800" spc="-1" strike="noStrike">
              <a:solidFill>
                <a:srgbClr val="000000"/>
              </a:solidFill>
              <a:uFill>
                <a:solidFill>
                  <a:srgbClr val="ffffff"/>
                </a:solidFill>
              </a:uFill>
              <a:latin typeface="等线"/>
            </a:endParaRPr>
          </a:p>
        </p:txBody>
      </p:sp>
      <p:sp>
        <p:nvSpPr>
          <p:cNvPr id="118" name="TextShape 2"/>
          <p:cNvSpPr txBox="1"/>
          <p:nvPr/>
        </p:nvSpPr>
        <p:spPr>
          <a:xfrm>
            <a:off x="838080" y="1435320"/>
            <a:ext cx="11061000" cy="50320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HMM: λ = (S, V, A, B, π), with the following variables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70c0"/>
              </a:buClr>
              <a:buFont typeface="Arial"/>
              <a:buChar char="•"/>
            </a:pPr>
            <a:r>
              <a:rPr b="1" lang="zh-CN" sz="2400" spc="-1" strike="noStrike">
                <a:solidFill>
                  <a:srgbClr val="0070c0"/>
                </a:solidFill>
                <a:uFill>
                  <a:solidFill>
                    <a:srgbClr val="ffffff"/>
                  </a:solidFill>
                </a:uFill>
                <a:latin typeface="等线"/>
              </a:rPr>
              <a:t>A</a:t>
            </a:r>
            <a:r>
              <a:rPr b="0" lang="zh-CN" sz="2400" spc="-1" strike="noStrike">
                <a:solidFill>
                  <a:srgbClr val="000000"/>
                </a:solidFill>
                <a:uFill>
                  <a:solidFill>
                    <a:srgbClr val="ffffff"/>
                  </a:solidFill>
                </a:uFill>
                <a:latin typeface="等线"/>
              </a:rPr>
              <a:t> is an N × N matrix,  the element aij in the ith row and the jth column of A is the </a:t>
            </a:r>
            <a:r>
              <a:rPr b="1" lang="zh-CN" sz="2400" spc="-1" strike="noStrike">
                <a:solidFill>
                  <a:srgbClr val="c00000"/>
                </a:solidFill>
                <a:uFill>
                  <a:solidFill>
                    <a:srgbClr val="ffffff"/>
                  </a:solidFill>
                </a:uFill>
                <a:latin typeface="等线"/>
              </a:rPr>
              <a:t>transition probability</a:t>
            </a:r>
            <a:r>
              <a:rPr b="0" lang="zh-CN" sz="2400" spc="-1" strike="noStrike">
                <a:solidFill>
                  <a:srgbClr val="000000"/>
                </a:solidFill>
                <a:uFill>
                  <a:solidFill>
                    <a:srgbClr val="ffffff"/>
                  </a:solidFill>
                </a:uFill>
                <a:latin typeface="等线"/>
              </a:rPr>
              <a:t> from state si to state sj , i.e., aij = P(q</a:t>
            </a:r>
            <a:r>
              <a:rPr b="0" lang="zh-CN" sz="1800" spc="-1" strike="noStrike">
                <a:solidFill>
                  <a:srgbClr val="000000"/>
                </a:solidFill>
                <a:uFill>
                  <a:solidFill>
                    <a:srgbClr val="ffffff"/>
                  </a:solidFill>
                </a:uFill>
                <a:latin typeface="等线"/>
              </a:rPr>
              <a:t>n+1</a:t>
            </a:r>
            <a:r>
              <a:rPr b="0" lang="zh-CN" sz="2400" spc="-1" strike="noStrike">
                <a:solidFill>
                  <a:srgbClr val="000000"/>
                </a:solidFill>
                <a:uFill>
                  <a:solidFill>
                    <a:srgbClr val="ffffff"/>
                  </a:solidFill>
                </a:uFill>
                <a:latin typeface="等线"/>
              </a:rPr>
              <a:t> = sj |q</a:t>
            </a:r>
            <a:r>
              <a:rPr b="0" lang="zh-CN" sz="1800" spc="-1" strike="noStrike">
                <a:solidFill>
                  <a:srgbClr val="000000"/>
                </a:solidFill>
                <a:uFill>
                  <a:solidFill>
                    <a:srgbClr val="ffffff"/>
                  </a:solidFill>
                </a:uFill>
                <a:latin typeface="等线"/>
              </a:rPr>
              <a:t>n</a:t>
            </a:r>
            <a:r>
              <a:rPr b="0" lang="zh-CN" sz="2400" spc="-1" strike="noStrike">
                <a:solidFill>
                  <a:srgbClr val="000000"/>
                </a:solidFill>
                <a:uFill>
                  <a:solidFill>
                    <a:srgbClr val="ffffff"/>
                  </a:solidFill>
                </a:uFill>
                <a:latin typeface="等线"/>
              </a:rPr>
              <a:t> = si), where q</a:t>
            </a:r>
            <a:r>
              <a:rPr b="0" lang="zh-CN" sz="1800" spc="-1" strike="noStrike">
                <a:solidFill>
                  <a:srgbClr val="000000"/>
                </a:solidFill>
                <a:uFill>
                  <a:solidFill>
                    <a:srgbClr val="ffffff"/>
                  </a:solidFill>
                </a:uFill>
                <a:latin typeface="等线"/>
              </a:rPr>
              <a:t>n</a:t>
            </a:r>
            <a:r>
              <a:rPr b="0" lang="zh-CN" sz="2400" spc="-1" strike="noStrike">
                <a:solidFill>
                  <a:srgbClr val="000000"/>
                </a:solidFill>
                <a:uFill>
                  <a:solidFill>
                    <a:srgbClr val="ffffff"/>
                  </a:solidFill>
                </a:uFill>
                <a:latin typeface="等线"/>
              </a:rPr>
              <a:t> is the state at time n</a:t>
            </a:r>
            <a:r>
              <a:rPr b="0" lang="zh-CN" sz="1800" spc="-1" strike="noStrike">
                <a:solidFill>
                  <a:srgbClr val="000000"/>
                </a:solidFill>
                <a:uFill>
                  <a:solidFill>
                    <a:srgbClr val="ffffff"/>
                  </a:solidFill>
                </a:uFill>
                <a:latin typeface="等线"/>
              </a:rPr>
              <a:t>τ</a:t>
            </a:r>
            <a:r>
              <a:rPr b="0" lang="zh-CN" sz="2400" spc="-1" strike="noStrike">
                <a:solidFill>
                  <a:srgbClr val="000000"/>
                </a:solidFill>
                <a:uFill>
                  <a:solidFill>
                    <a:srgbClr val="ffffff"/>
                  </a:solidFill>
                </a:uFill>
                <a:latin typeface="等线"/>
              </a:rPr>
              <a:t> , and τ is the sampling period.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Some </a:t>
            </a:r>
            <a:r>
              <a:rPr b="1" lang="zh-CN" sz="2400" spc="-1" strike="noStrike">
                <a:solidFill>
                  <a:srgbClr val="4472c4"/>
                </a:solidFill>
                <a:uFill>
                  <a:solidFill>
                    <a:srgbClr val="ffffff"/>
                  </a:solidFill>
                </a:uFill>
                <a:latin typeface="等线"/>
              </a:rPr>
              <a:t>assumptions</a:t>
            </a:r>
            <a:r>
              <a:rPr b="0" lang="zh-CN" sz="2400" spc="-1" strike="noStrike">
                <a:solidFill>
                  <a:srgbClr val="000000"/>
                </a:solidFill>
                <a:uFill>
                  <a:solidFill>
                    <a:srgbClr val="ffffff"/>
                  </a:solidFill>
                </a:uFill>
                <a:latin typeface="等线"/>
              </a:rPr>
              <a:t>:</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vehicle follows the same road and that the training of the HMM is performed by using the data collected from the vehicles following that same road. </a:t>
            </a:r>
            <a:endParaRPr b="0" lang="zh-CN" sz="1800" spc="-1" strike="noStrike">
              <a:solidFill>
                <a:srgbClr val="000000"/>
              </a:solidFill>
              <a:uFill>
                <a:solidFill>
                  <a:srgbClr val="ffffff"/>
                </a:solidFill>
              </a:uFill>
              <a:latin typeface="等线"/>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eliminates the requirement for considering the effect of the variation of the routes of different drivers to their destination.</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vehicles move with the same average speed in the same direction along the road used in the training and tracking phases</a:t>
            </a:r>
            <a:endParaRPr b="0" lang="zh-CN" sz="1800" spc="-1" strike="noStrike">
              <a:solidFill>
                <a:srgbClr val="000000"/>
              </a:solidFill>
              <a:uFill>
                <a:solidFill>
                  <a:srgbClr val="ffffff"/>
                </a:solidFill>
              </a:uFill>
              <a:latin typeface="等线"/>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the transition probability aij is independent of the segment i, but only depends on the difference between i and j, i.e., aij = ak, where k = j − i and ak = 0 for k &lt; 0.</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Matrix A needs to be derived for each road satisfying these conditions.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This approach can be generalized to general vehicle tracking, </a:t>
            </a:r>
            <a:endParaRPr b="0" lang="zh-CN" sz="1800" spc="-1" strike="noStrike">
              <a:solidFill>
                <a:srgbClr val="000000"/>
              </a:solidFill>
              <a:uFill>
                <a:solidFill>
                  <a:srgbClr val="ffffff"/>
                </a:solidFill>
              </a:uFill>
              <a:latin typeface="等线"/>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where different drivers have different routes to their destination by dividing the road into multiple segments where these assumptions hold. </a:t>
            </a:r>
            <a:endParaRPr b="0" lang="zh-CN" sz="1800" spc="-1" strike="noStrike">
              <a:solidFill>
                <a:srgbClr val="000000"/>
              </a:solidFill>
              <a:uFill>
                <a:solidFill>
                  <a:srgbClr val="ffffff"/>
                </a:solidFill>
              </a:uFill>
              <a:latin typeface="等线"/>
            </a:endParaRPr>
          </a:p>
        </p:txBody>
      </p:sp>
      <p:sp>
        <p:nvSpPr>
          <p:cNvPr id="119"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sp>
        <p:nvSpPr>
          <p:cNvPr id="120" name="CustomShape 4"/>
          <p:cNvSpPr/>
          <p:nvPr/>
        </p:nvSpPr>
        <p:spPr>
          <a:xfrm>
            <a:off x="0" y="6119280"/>
            <a:ext cx="10935720" cy="942120"/>
          </a:xfrm>
          <a:prstGeom prst="rect">
            <a:avLst/>
          </a:prstGeom>
          <a:solidFill>
            <a:srgbClr val="92d050"/>
          </a:solidFill>
          <a:ln>
            <a:noFill/>
          </a:ln>
        </p:spPr>
        <p:style>
          <a:lnRef idx="0"/>
          <a:fillRef idx="0"/>
          <a:effectRef idx="0"/>
          <a:fontRef idx="minor"/>
        </p:style>
        <p:txBody>
          <a:bodyPr lIns="90000" rIns="90000" tIns="45000" bIns="45000"/>
          <a:p>
            <a:pPr>
              <a:lnSpc>
                <a:spcPct val="100000"/>
              </a:lnSpc>
            </a:pPr>
            <a:r>
              <a:rPr b="1" lang="en-US" sz="1400" spc="-1" strike="noStrike">
                <a:solidFill>
                  <a:srgbClr val="c00000"/>
                </a:solidFill>
                <a:uFill>
                  <a:solidFill>
                    <a:srgbClr val="ffffff"/>
                  </a:solidFill>
                </a:uFill>
                <a:latin typeface="等线"/>
              </a:rPr>
              <a:t>Novelty</a:t>
            </a:r>
            <a:r>
              <a:rPr b="0" lang="en-US" sz="1400" spc="-1" strike="noStrike">
                <a:solidFill>
                  <a:srgbClr val="000000"/>
                </a:solidFill>
                <a:uFill>
                  <a:solidFill>
                    <a:srgbClr val="ffffff"/>
                  </a:solidFill>
                </a:uFill>
                <a:latin typeface="等线"/>
              </a:rPr>
              <a:t>: the derivation of ak values based on the training data summarizing the statistics of the average driver’s behavior on the road. </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等线"/>
              </a:rPr>
              <a:t>The previous HMM RSSI-based GSM localization algorithms allow the transitions only to the current or following road segments, i.e., a0 = 1/2 and a1 = ½.</a:t>
            </a:r>
            <a:endParaRPr b="0" lang="en-US" sz="1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Mathematical Model of HMM</a:t>
            </a:r>
            <a:endParaRPr b="0" lang="zh-CN" sz="1800" spc="-1" strike="noStrike">
              <a:solidFill>
                <a:srgbClr val="000000"/>
              </a:solidFill>
              <a:uFill>
                <a:solidFill>
                  <a:srgbClr val="ffffff"/>
                </a:solidFill>
              </a:uFill>
              <a:latin typeface="等线"/>
            </a:endParaRPr>
          </a:p>
        </p:txBody>
      </p:sp>
      <p:sp>
        <p:nvSpPr>
          <p:cNvPr id="122" name="TextShape 2"/>
          <p:cNvSpPr txBox="1"/>
          <p:nvPr/>
        </p:nvSpPr>
        <p:spPr>
          <a:xfrm>
            <a:off x="838080" y="1508760"/>
            <a:ext cx="11061000" cy="40564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HMM: λ = (S, V, A, B, π), with the following variables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70c0"/>
              </a:buClr>
              <a:buFont typeface="Arial"/>
              <a:buChar char="•"/>
            </a:pPr>
            <a:r>
              <a:rPr b="1" lang="zh-CN" sz="2400" spc="-1" strike="noStrike">
                <a:solidFill>
                  <a:srgbClr val="0070c0"/>
                </a:solidFill>
                <a:uFill>
                  <a:solidFill>
                    <a:srgbClr val="ffffff"/>
                  </a:solidFill>
                </a:uFill>
                <a:latin typeface="等线"/>
              </a:rPr>
              <a:t>B</a:t>
            </a:r>
            <a:r>
              <a:rPr b="0" lang="zh-CN" sz="2400" spc="-1" strike="noStrike">
                <a:solidFill>
                  <a:srgbClr val="000000"/>
                </a:solidFill>
                <a:uFill>
                  <a:solidFill>
                    <a:srgbClr val="ffffff"/>
                  </a:solidFill>
                </a:uFill>
                <a:latin typeface="等线"/>
              </a:rPr>
              <a:t> is an N × M matrix such that the element bjk in the jth row and the kth column of B is the </a:t>
            </a:r>
            <a:r>
              <a:rPr b="1" lang="zh-CN" sz="2400" spc="-1" strike="noStrike">
                <a:solidFill>
                  <a:srgbClr val="c00000"/>
                </a:solidFill>
                <a:uFill>
                  <a:solidFill>
                    <a:srgbClr val="ffffff"/>
                  </a:solidFill>
                </a:uFill>
                <a:latin typeface="等线"/>
              </a:rPr>
              <a:t>emission probability </a:t>
            </a:r>
            <a:r>
              <a:rPr b="0" lang="zh-CN" sz="2400" spc="-1" strike="noStrike">
                <a:solidFill>
                  <a:srgbClr val="000000"/>
                </a:solidFill>
                <a:uFill>
                  <a:solidFill>
                    <a:srgbClr val="ffffff"/>
                  </a:solidFill>
                </a:uFill>
                <a:latin typeface="等线"/>
              </a:rPr>
              <a:t>of vk on the </a:t>
            </a:r>
            <a:r>
              <a:rPr b="0" lang="zh-CN" sz="2400" spc="-1" strike="noStrike">
                <a:solidFill>
                  <a:srgbClr val="c00000"/>
                </a:solidFill>
                <a:uFill>
                  <a:solidFill>
                    <a:srgbClr val="ffffff"/>
                  </a:solidFill>
                </a:uFill>
                <a:latin typeface="等线"/>
              </a:rPr>
              <a:t>jth road segment </a:t>
            </a:r>
            <a:r>
              <a:rPr b="0" lang="zh-CN" sz="2400" spc="-1" strike="noStrike">
                <a:solidFill>
                  <a:srgbClr val="000000"/>
                </a:solidFill>
                <a:uFill>
                  <a:solidFill>
                    <a:srgbClr val="ffffff"/>
                  </a:solidFill>
                </a:uFill>
                <a:latin typeface="等线"/>
              </a:rPr>
              <a:t>corresponding to</a:t>
            </a:r>
            <a:r>
              <a:rPr b="0" lang="zh-CN" sz="2400" spc="-1" strike="noStrike">
                <a:solidFill>
                  <a:srgbClr val="c00000"/>
                </a:solidFill>
                <a:uFill>
                  <a:solidFill>
                    <a:srgbClr val="ffffff"/>
                  </a:solidFill>
                </a:uFill>
                <a:latin typeface="等线"/>
              </a:rPr>
              <a:t> state sj</a:t>
            </a:r>
            <a:r>
              <a:rPr b="0" lang="zh-CN" sz="2400" spc="-1" strike="noStrike">
                <a:solidFill>
                  <a:srgbClr val="000000"/>
                </a:solidFill>
                <a:uFill>
                  <a:solidFill>
                    <a:srgbClr val="ffffff"/>
                  </a:solidFill>
                </a:uFill>
                <a:latin typeface="等线"/>
              </a:rPr>
              <a:t> , i.e., bjk = P(vk|sj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emission probability distributions derived for WLAN systems and sensor networks cannot be used for GSM systems due to their different propagation characteristics.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HMM techniques developed for our GSM RSSI-based localization use </a:t>
            </a:r>
            <a:endParaRPr b="0" lang="zh-CN" sz="1800" spc="-1" strike="noStrike">
              <a:solidFill>
                <a:srgbClr val="000000"/>
              </a:solidFill>
              <a:uFill>
                <a:solidFill>
                  <a:srgbClr val="ffffff"/>
                </a:solidFill>
              </a:uFill>
              <a:latin typeface="等线"/>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either a </a:t>
            </a:r>
            <a:r>
              <a:rPr b="1" lang="zh-CN" sz="1800" spc="-1" strike="noStrike">
                <a:solidFill>
                  <a:srgbClr val="c00000"/>
                </a:solidFill>
                <a:uFill>
                  <a:solidFill>
                    <a:srgbClr val="ffffff"/>
                  </a:solidFill>
                </a:uFill>
                <a:latin typeface="等线"/>
              </a:rPr>
              <a:t>deterministic function </a:t>
            </a:r>
            <a:r>
              <a:rPr b="0" lang="zh-CN" sz="1800" spc="-1" strike="noStrike">
                <a:solidFill>
                  <a:srgbClr val="000000"/>
                </a:solidFill>
                <a:uFill>
                  <a:solidFill>
                    <a:srgbClr val="ffffff"/>
                  </a:solidFill>
                </a:uFill>
                <a:latin typeface="等线"/>
              </a:rPr>
              <a:t>of the Euclidean distance and the number of matching base stations between the observed vector and each RSSI vector in the training database as the cost of the observed RSSI vector </a:t>
            </a:r>
            <a:endParaRPr b="0" lang="zh-CN" sz="1800" spc="-1" strike="noStrike">
              <a:solidFill>
                <a:srgbClr val="000000"/>
              </a:solidFill>
              <a:uFill>
                <a:solidFill>
                  <a:srgbClr val="ffffff"/>
                </a:solidFill>
              </a:uFill>
              <a:latin typeface="等线"/>
            </a:endParaRPr>
          </a:p>
          <a:p>
            <a:pPr lvl="3" marL="16002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or the </a:t>
            </a:r>
            <a:r>
              <a:rPr b="1" lang="zh-CN" sz="1800" spc="-1" strike="noStrike">
                <a:solidFill>
                  <a:srgbClr val="c00000"/>
                </a:solidFill>
                <a:uFill>
                  <a:solidFill>
                    <a:srgbClr val="ffffff"/>
                  </a:solidFill>
                </a:uFill>
                <a:latin typeface="等线"/>
              </a:rPr>
              <a:t>histogram of the RSSI readings</a:t>
            </a:r>
            <a:r>
              <a:rPr b="0" lang="zh-CN" sz="1800" spc="-1" strike="noStrike">
                <a:solidFill>
                  <a:srgbClr val="000000"/>
                </a:solidFill>
                <a:uFill>
                  <a:solidFill>
                    <a:srgbClr val="ffffff"/>
                  </a:solidFill>
                </a:uFill>
                <a:latin typeface="等线"/>
              </a:rPr>
              <a:t> of the associated base station in each road segment. </a:t>
            </a:r>
            <a:endParaRPr b="0" lang="zh-CN" sz="1800" spc="-1" strike="noStrike">
              <a:solidFill>
                <a:srgbClr val="000000"/>
              </a:solidFill>
              <a:uFill>
                <a:solidFill>
                  <a:srgbClr val="ffffff"/>
                </a:solidFill>
              </a:uFill>
              <a:latin typeface="等线"/>
            </a:endParaRPr>
          </a:p>
        </p:txBody>
      </p:sp>
      <p:sp>
        <p:nvSpPr>
          <p:cNvPr id="123"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sp>
        <p:nvSpPr>
          <p:cNvPr id="124" name="CustomShape 4"/>
          <p:cNvSpPr/>
          <p:nvPr/>
        </p:nvSpPr>
        <p:spPr>
          <a:xfrm>
            <a:off x="0" y="6211800"/>
            <a:ext cx="9825120" cy="912600"/>
          </a:xfrm>
          <a:prstGeom prst="rect">
            <a:avLst/>
          </a:prstGeom>
          <a:solidFill>
            <a:srgbClr val="92d050"/>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The second novelty of this paper: the histogram of the RSSI readings of each base station within each road segment converges to the Gaussian distribution if enough RSSI samples are collected.</a:t>
            </a:r>
            <a:endParaRPr b="0" lang="en-US" sz="1800" spc="-1" strike="noStrike">
              <a:solidFill>
                <a:srgbClr val="000000"/>
              </a:solidFill>
              <a:uFill>
                <a:solidFill>
                  <a:srgbClr val="ffffff"/>
                </a:solidFill>
              </a:uFill>
              <a:latin typeface="Arial"/>
            </a:endParaRPr>
          </a:p>
        </p:txBody>
      </p:sp>
      <p:sp>
        <p:nvSpPr>
          <p:cNvPr id="125" name="CustomShape 5"/>
          <p:cNvSpPr/>
          <p:nvPr/>
        </p:nvSpPr>
        <p:spPr>
          <a:xfrm flipV="1">
            <a:off x="3474720" y="5082480"/>
            <a:ext cx="926280" cy="1127160"/>
          </a:xfrm>
          <a:custGeom>
            <a:avLst/>
            <a:gdLst/>
            <a:ahLst/>
            <a:rect l="l" t="t" r="r" b="b"/>
            <a:pathLst>
              <a:path w="21600" h="21600">
                <a:moveTo>
                  <a:pt x="0" y="0"/>
                </a:moveTo>
                <a:lnTo>
                  <a:pt x="21600" y="21600"/>
                </a:lnTo>
              </a:path>
            </a:pathLst>
          </a:custGeom>
          <a:noFill/>
          <a:ln w="6480">
            <a:solidFill>
              <a:srgbClr val="5b9bd5"/>
            </a:solidFill>
            <a:miter/>
            <a:tailEnd len="lg" type="triangle" w="lg"/>
          </a:ln>
        </p:spPr>
        <p:style>
          <a:lnRef idx="0"/>
          <a:fillRef idx="0"/>
          <a:effectRef idx="0"/>
          <a:fontRef idx="minor"/>
        </p:style>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Mathematical Model of HMM in C-Track</a:t>
            </a:r>
            <a:endParaRPr b="0" lang="zh-CN" sz="1800" spc="-1" strike="noStrike">
              <a:solidFill>
                <a:srgbClr val="000000"/>
              </a:solidFill>
              <a:uFill>
                <a:solidFill>
                  <a:srgbClr val="ffffff"/>
                </a:solidFill>
              </a:uFill>
              <a:latin typeface="等线"/>
            </a:endParaRPr>
          </a:p>
        </p:txBody>
      </p:sp>
      <p:sp>
        <p:nvSpPr>
          <p:cNvPr id="127" name="TextShape 2"/>
          <p:cNvSpPr txBox="1"/>
          <p:nvPr/>
        </p:nvSpPr>
        <p:spPr>
          <a:xfrm>
            <a:off x="178920" y="1386360"/>
            <a:ext cx="11353320" cy="2489040"/>
          </a:xfrm>
          <a:prstGeom prst="rect">
            <a:avLst/>
          </a:prstGeom>
          <a:noFill/>
          <a:ln>
            <a:noFill/>
          </a:ln>
        </p:spPr>
        <p:txBody>
          <a:bodyPr/>
          <a:p>
            <a:pPr marL="228600" indent="-228240">
              <a:lnSpc>
                <a:spcPct val="90000"/>
              </a:lnSpc>
              <a:spcBef>
                <a:spcPts val="1001"/>
              </a:spcBef>
              <a:buClr>
                <a:srgbClr val="c00000"/>
              </a:buClr>
              <a:buFont typeface="Arial"/>
              <a:buChar char="•"/>
            </a:pPr>
            <a:r>
              <a:rPr b="1" lang="zh-CN" sz="2000" spc="-1" strike="noStrike">
                <a:solidFill>
                  <a:srgbClr val="c00000"/>
                </a:solidFill>
                <a:uFill>
                  <a:solidFill>
                    <a:srgbClr val="ffffff"/>
                  </a:solidFill>
                </a:uFill>
                <a:latin typeface="等线"/>
              </a:rPr>
              <a:t>Emission probability </a:t>
            </a:r>
            <a:r>
              <a:rPr b="0" lang="zh-CN" sz="2000" spc="-1" strike="noStrike">
                <a:solidFill>
                  <a:srgbClr val="000000"/>
                </a:solidFill>
                <a:uFill>
                  <a:solidFill>
                    <a:srgbClr val="ffffff"/>
                  </a:solidFill>
                </a:uFill>
                <a:latin typeface="等线"/>
              </a:rPr>
              <a:t>bjk = P(vk|sj ). Emission Score (F,G) is intended to be proportional to the likelihood that a fingerprint F is observed from grid cell G.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1600" spc="-1" strike="noStrike">
                <a:solidFill>
                  <a:srgbClr val="000000"/>
                </a:solidFill>
                <a:uFill>
                  <a:solidFill>
                    <a:srgbClr val="ffffff"/>
                  </a:solidFill>
                </a:uFill>
                <a:latin typeface="等线"/>
              </a:rPr>
              <a:t>A larger emission score means that a cell is a more likely match for the observed fingerprint. </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000" spc="-1" strike="noStrike">
                <a:solidFill>
                  <a:srgbClr val="000000"/>
                </a:solidFill>
                <a:uFill>
                  <a:solidFill>
                    <a:srgbClr val="ffffff"/>
                  </a:solidFill>
                </a:uFill>
                <a:latin typeface="等线"/>
              </a:rPr>
              <a:t>Our emission score uses the following heuristic.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1800" spc="-1" strike="noStrike">
                <a:solidFill>
                  <a:srgbClr val="000000"/>
                </a:solidFill>
                <a:uFill>
                  <a:solidFill>
                    <a:srgbClr val="ffffff"/>
                  </a:solidFill>
                </a:uFill>
                <a:latin typeface="等线"/>
              </a:rPr>
              <a:t>We find Fc, the closest fingerprint to F seen in training data for G.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1600" spc="-1" strike="noStrike">
                <a:solidFill>
                  <a:srgbClr val="000000"/>
                </a:solidFill>
                <a:uFill>
                  <a:solidFill>
                    <a:srgbClr val="ffffff"/>
                  </a:solidFill>
                </a:uFill>
                <a:latin typeface="等线"/>
              </a:rPr>
              <a:t>“</a:t>
            </a:r>
            <a:r>
              <a:rPr b="0" lang="zh-CN" sz="1600" spc="-1" strike="noStrike">
                <a:solidFill>
                  <a:srgbClr val="000000"/>
                </a:solidFill>
                <a:uFill>
                  <a:solidFill>
                    <a:srgbClr val="ffffff"/>
                  </a:solidFill>
                </a:uFill>
                <a:latin typeface="等线"/>
              </a:rPr>
              <a:t>Closest” is defined to be the value of Fc that maximizes a pairwise emission score EP(F,Fc).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1400" spc="-1" strike="noStrike">
                <a:solidFill>
                  <a:srgbClr val="000000"/>
                </a:solidFill>
                <a:uFill>
                  <a:solidFill>
                    <a:srgbClr val="ffffff"/>
                  </a:solidFill>
                </a:uFill>
                <a:latin typeface="等线"/>
              </a:rPr>
              <a:t>Our pairwise  captures both </a:t>
            </a:r>
            <a:r>
              <a:rPr b="0" lang="zh-CN" sz="1400" spc="-1" strike="noStrike">
                <a:solidFill>
                  <a:srgbClr val="c00000"/>
                </a:solidFill>
                <a:uFill>
                  <a:solidFill>
                    <a:srgbClr val="ffffff"/>
                  </a:solidFill>
                </a:uFill>
                <a:latin typeface="等线"/>
              </a:rPr>
              <a:t>the number of </a:t>
            </a:r>
            <a:r>
              <a:rPr b="1" lang="zh-CN" sz="1400" spc="-1" strike="noStrike">
                <a:solidFill>
                  <a:srgbClr val="c00000"/>
                </a:solidFill>
                <a:uFill>
                  <a:solidFill>
                    <a:srgbClr val="ffffff"/>
                  </a:solidFill>
                </a:uFill>
                <a:latin typeface="等线"/>
              </a:rPr>
              <a:t>matching cell IDs</a:t>
            </a:r>
            <a:r>
              <a:rPr b="0" lang="zh-CN" sz="1400" spc="-1" strike="noStrike">
                <a:solidFill>
                  <a:srgbClr val="c00000"/>
                </a:solidFill>
                <a:uFill>
                  <a:solidFill>
                    <a:srgbClr val="ffffff"/>
                  </a:solidFill>
                </a:uFill>
                <a:latin typeface="等线"/>
              </a:rPr>
              <a:t>, M, between two fingerprints</a:t>
            </a:r>
            <a:r>
              <a:rPr b="0" lang="zh-CN" sz="1400" spc="-1" strike="noStrike">
                <a:solidFill>
                  <a:srgbClr val="000000"/>
                </a:solidFill>
                <a:uFill>
                  <a:solidFill>
                    <a:srgbClr val="ffffff"/>
                  </a:solidFill>
                </a:uFill>
                <a:latin typeface="等线"/>
              </a:rPr>
              <a:t>, and the </a:t>
            </a:r>
            <a:r>
              <a:rPr b="1" lang="zh-CN" sz="1400" spc="-1" strike="noStrike">
                <a:solidFill>
                  <a:srgbClr val="c00000"/>
                </a:solidFill>
                <a:uFill>
                  <a:solidFill>
                    <a:srgbClr val="ffffff"/>
                  </a:solidFill>
                </a:uFill>
                <a:latin typeface="等线"/>
              </a:rPr>
              <a:t>Euclidean distance dR </a:t>
            </a:r>
            <a:r>
              <a:rPr b="0" lang="zh-CN" sz="1400" spc="-1" strike="noStrike">
                <a:solidFill>
                  <a:srgbClr val="000000"/>
                </a:solidFill>
                <a:uFill>
                  <a:solidFill>
                    <a:srgbClr val="ffffff"/>
                  </a:solidFill>
                </a:uFill>
                <a:latin typeface="等线"/>
              </a:rPr>
              <a:t>in between the signal strength vectors of the matching towers.</a:t>
            </a:r>
            <a:endParaRPr b="0" lang="zh-CN" sz="1800" spc="-1" strike="noStrike">
              <a:solidFill>
                <a:srgbClr val="000000"/>
              </a:solidFill>
              <a:uFill>
                <a:solidFill>
                  <a:srgbClr val="ffffff"/>
                </a:solidFill>
              </a:uFill>
              <a:latin typeface="等线"/>
            </a:endParaRPr>
          </a:p>
        </p:txBody>
      </p:sp>
      <p:sp>
        <p:nvSpPr>
          <p:cNvPr id="128"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sp>
        <p:nvSpPr>
          <p:cNvPr id="129" name="CustomShape 4"/>
          <p:cNvSpPr/>
          <p:nvPr/>
        </p:nvSpPr>
        <p:spPr>
          <a:xfrm>
            <a:off x="-381960" y="4478760"/>
            <a:ext cx="5826240" cy="577080"/>
          </a:xfrm>
          <a:prstGeom prst="rect">
            <a:avLst/>
          </a:prstGeom>
          <a:noFill/>
          <a:ln>
            <a:solidFill>
              <a:srgbClr val="0070c0"/>
            </a:solid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uFill>
                  <a:solidFill>
                    <a:srgbClr val="ffffff"/>
                  </a:solidFill>
                </a:uFill>
                <a:latin typeface="等线"/>
              </a:rPr>
              <a:t>λmatch is a weighting parameter</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等线"/>
              </a:rPr>
              <a:t>d^max_R = 32 is the maximum possible RSSI distance.</a:t>
            </a:r>
            <a:endParaRPr b="0" lang="en-US" sz="1800" spc="-1" strike="noStrike">
              <a:solidFill>
                <a:srgbClr val="000000"/>
              </a:solidFill>
              <a:uFill>
                <a:solidFill>
                  <a:srgbClr val="ffffff"/>
                </a:solidFill>
              </a:uFill>
              <a:latin typeface="Arial"/>
            </a:endParaRPr>
          </a:p>
        </p:txBody>
      </p:sp>
      <p:sp>
        <p:nvSpPr>
          <p:cNvPr id="130" name="CustomShape 5"/>
          <p:cNvSpPr/>
          <p:nvPr/>
        </p:nvSpPr>
        <p:spPr>
          <a:xfrm>
            <a:off x="5168880" y="3938400"/>
            <a:ext cx="6571800" cy="912600"/>
          </a:xfrm>
          <a:prstGeom prst="rect">
            <a:avLst/>
          </a:prstGeom>
          <a:noFill/>
          <a:ln>
            <a:solidFill>
              <a:srgbClr val="c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A higher number of matching towers, and a lower value of dR, both correspond to a higher emission score</a:t>
            </a:r>
            <a:endParaRPr b="0" lang="en-US" sz="1800" spc="-1" strike="noStrike">
              <a:solidFill>
                <a:srgbClr val="000000"/>
              </a:solidFill>
              <a:uFill>
                <a:solidFill>
                  <a:srgbClr val="ffffff"/>
                </a:solidFill>
              </a:uFill>
              <a:latin typeface="Arial"/>
            </a:endParaRPr>
          </a:p>
        </p:txBody>
      </p:sp>
      <p:sp>
        <p:nvSpPr>
          <p:cNvPr id="131" name="CustomShape 6"/>
          <p:cNvSpPr/>
          <p:nvPr/>
        </p:nvSpPr>
        <p:spPr>
          <a:xfrm>
            <a:off x="5168880" y="4746600"/>
            <a:ext cx="6571800" cy="913320"/>
          </a:xfrm>
          <a:prstGeom prst="rect">
            <a:avLst/>
          </a:prstGeom>
          <a:noFill/>
          <a:ln>
            <a:solidFill>
              <a:srgbClr val="c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consider the fingerprints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等线"/>
              </a:rPr>
              <a:t>{(ID=1, RSSI=3), (ID=2, RSSI=5)} and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等线"/>
              </a:rPr>
              <a:t>{(ID=1, RSSI=6), (ID=2, RSSI=4), (ID=3, RSSI=10)}.</a:t>
            </a:r>
            <a:endParaRPr b="0" lang="en-US" sz="1800" spc="-1" strike="noStrike">
              <a:solidFill>
                <a:srgbClr val="000000"/>
              </a:solidFill>
              <a:uFill>
                <a:solidFill>
                  <a:srgbClr val="ffffff"/>
                </a:solidFill>
              </a:uFill>
              <a:latin typeface="Arial"/>
            </a:endParaRPr>
          </a:p>
        </p:txBody>
      </p:sp>
      <p:pic>
        <p:nvPicPr>
          <p:cNvPr id="132" name="图片 10" descr=""/>
          <p:cNvPicPr/>
          <p:nvPr/>
        </p:nvPicPr>
        <p:blipFill>
          <a:blip r:embed="rId1"/>
          <a:stretch/>
        </p:blipFill>
        <p:spPr>
          <a:xfrm>
            <a:off x="9089280" y="4811040"/>
            <a:ext cx="2552400" cy="409320"/>
          </a:xfrm>
          <a:prstGeom prst="rect">
            <a:avLst/>
          </a:prstGeom>
          <a:ln>
            <a:noFill/>
          </a:ln>
        </p:spPr>
      </p:pic>
      <p:sp>
        <p:nvSpPr>
          <p:cNvPr id="133" name="CustomShape 7"/>
          <p:cNvSpPr/>
          <p:nvPr/>
        </p:nvSpPr>
        <p:spPr>
          <a:xfrm>
            <a:off x="48960" y="5831640"/>
            <a:ext cx="11867400" cy="1063080"/>
          </a:xfrm>
          <a:prstGeom prst="rect">
            <a:avLst/>
          </a:prstGeom>
          <a:noFill/>
          <a:ln>
            <a:solidFill>
              <a:srgbClr val="7030a0"/>
            </a:solid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The weighting parameter affects how much weight is given to tower matches versus signal-strength matches: we chose λmatch = 3. </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等线"/>
              </a:rPr>
              <a:t>We normalize all our emission scores to the range (0,1) to ensure that they are in the same range as transition scores</a:t>
            </a:r>
            <a:endParaRPr b="0" lang="en-US" sz="1800" spc="-1" strike="noStrike">
              <a:solidFill>
                <a:srgbClr val="000000"/>
              </a:solidFill>
              <a:uFill>
                <a:solidFill>
                  <a:srgbClr val="ffffff"/>
                </a:solidFill>
              </a:uFill>
              <a:latin typeface="Arial"/>
            </a:endParaRPr>
          </a:p>
        </p:txBody>
      </p:sp>
      <p:pic>
        <p:nvPicPr>
          <p:cNvPr id="134" name="图片 12" descr=""/>
          <p:cNvPicPr/>
          <p:nvPr/>
        </p:nvPicPr>
        <p:blipFill>
          <a:blip r:embed="rId2"/>
          <a:stretch/>
        </p:blipFill>
        <p:spPr>
          <a:xfrm>
            <a:off x="48960" y="3886560"/>
            <a:ext cx="4545360" cy="507600"/>
          </a:xfrm>
          <a:prstGeom prst="rect">
            <a:avLst/>
          </a:prstGeom>
          <a:ln>
            <a:solidFill>
              <a:srgbClr val="0070c0"/>
            </a:solidFill>
          </a:ln>
        </p:spPr>
      </p:pic>
      <p:sp>
        <p:nvSpPr>
          <p:cNvPr id="135" name="CustomShape 8"/>
          <p:cNvSpPr/>
          <p:nvPr/>
        </p:nvSpPr>
        <p:spPr>
          <a:xfrm>
            <a:off x="1635480" y="3560040"/>
            <a:ext cx="4954680" cy="475200"/>
          </a:xfrm>
          <a:custGeom>
            <a:avLst/>
            <a:gdLst/>
            <a:ahLst/>
            <a:rect l="l" t="t" r="r" b="b"/>
            <a:pathLst>
              <a:path w="4955184" h="475488">
                <a:moveTo>
                  <a:pt x="4606647" y="0"/>
                </a:moveTo>
                <a:cubicBezTo>
                  <a:pt x="4882999" y="45720"/>
                  <a:pt x="5159351" y="91440"/>
                  <a:pt x="4740759" y="121920"/>
                </a:cubicBezTo>
                <a:cubicBezTo>
                  <a:pt x="4322167" y="152400"/>
                  <a:pt x="2095095" y="182880"/>
                  <a:pt x="2095095" y="182880"/>
                </a:cubicBezTo>
                <a:cubicBezTo>
                  <a:pt x="1357479" y="195072"/>
                  <a:pt x="662535" y="146304"/>
                  <a:pt x="315063" y="195072"/>
                </a:cubicBezTo>
                <a:cubicBezTo>
                  <a:pt x="-32409" y="243840"/>
                  <a:pt x="-11073" y="359664"/>
                  <a:pt x="10263" y="475488"/>
                </a:cubicBezTo>
              </a:path>
            </a:pathLst>
          </a:custGeom>
          <a:noFill/>
          <a:ln w="12600">
            <a:solidFill>
              <a:srgbClr val="43729d"/>
            </a:solidFill>
            <a:miter/>
            <a:tailEnd len="lg" type="triangle" w="lg"/>
          </a:ln>
        </p:spPr>
        <p:style>
          <a:lnRef idx="0"/>
          <a:fillRef idx="0"/>
          <a:effectRef idx="0"/>
          <a:fontRef idx="minor"/>
        </p:style>
      </p:sp>
      <p:sp>
        <p:nvSpPr>
          <p:cNvPr id="136" name="CustomShape 9"/>
          <p:cNvSpPr/>
          <p:nvPr/>
        </p:nvSpPr>
        <p:spPr>
          <a:xfrm>
            <a:off x="3701880" y="3480480"/>
            <a:ext cx="5933880" cy="560160"/>
          </a:xfrm>
          <a:custGeom>
            <a:avLst/>
            <a:gdLst/>
            <a:ahLst/>
            <a:rect l="l" t="t" r="r" b="b"/>
            <a:pathLst>
              <a:path w="5934086" h="560439">
                <a:moveTo>
                  <a:pt x="5766620" y="0"/>
                </a:moveTo>
                <a:cubicBezTo>
                  <a:pt x="5900584" y="99552"/>
                  <a:pt x="6034548" y="199104"/>
                  <a:pt x="5825613" y="250723"/>
                </a:cubicBezTo>
                <a:cubicBezTo>
                  <a:pt x="5616678" y="302342"/>
                  <a:pt x="4513007" y="309716"/>
                  <a:pt x="4513007" y="309716"/>
                </a:cubicBezTo>
                <a:lnTo>
                  <a:pt x="1430594" y="368710"/>
                </a:lnTo>
                <a:cubicBezTo>
                  <a:pt x="771833" y="376084"/>
                  <a:pt x="798871" y="322007"/>
                  <a:pt x="560439" y="353962"/>
                </a:cubicBezTo>
                <a:cubicBezTo>
                  <a:pt x="322007" y="385917"/>
                  <a:pt x="161003" y="473178"/>
                  <a:pt x="0" y="560439"/>
                </a:cubicBezTo>
              </a:path>
            </a:pathLst>
          </a:custGeom>
          <a:noFill/>
          <a:ln w="12600">
            <a:solidFill>
              <a:srgbClr val="43729d"/>
            </a:solidFill>
            <a:miter/>
            <a:tailEnd len="lg" type="triangle" w="lg"/>
          </a:ln>
        </p:spPr>
        <p:style>
          <a:lnRef idx="0"/>
          <a:fillRef idx="0"/>
          <a:effectRef idx="0"/>
          <a:fontRef idx="minor"/>
        </p:style>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Mathematical Model of HMM in C-Track</a:t>
            </a:r>
            <a:endParaRPr b="0" lang="zh-CN" sz="1800" spc="-1" strike="noStrike">
              <a:solidFill>
                <a:srgbClr val="000000"/>
              </a:solidFill>
              <a:uFill>
                <a:solidFill>
                  <a:srgbClr val="ffffff"/>
                </a:solidFill>
              </a:uFill>
              <a:latin typeface="等线"/>
            </a:endParaRPr>
          </a:p>
        </p:txBody>
      </p:sp>
      <p:sp>
        <p:nvSpPr>
          <p:cNvPr id="138"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c00000"/>
              </a:buClr>
              <a:buFont typeface="Arial"/>
              <a:buChar char="•"/>
            </a:pPr>
            <a:r>
              <a:rPr b="0" lang="zh-CN" sz="2800" spc="-1" strike="noStrike">
                <a:solidFill>
                  <a:srgbClr val="c00000"/>
                </a:solidFill>
                <a:uFill>
                  <a:solidFill>
                    <a:srgbClr val="ffffff"/>
                  </a:solidFill>
                </a:uFill>
                <a:latin typeface="等线"/>
              </a:rPr>
              <a:t>Transition probability</a:t>
            </a:r>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d(G1,G2) is the </a:t>
            </a:r>
            <a:r>
              <a:rPr b="1" lang="zh-CN" sz="2800" spc="-1" strike="noStrike">
                <a:solidFill>
                  <a:srgbClr val="0070c0"/>
                </a:solidFill>
                <a:uFill>
                  <a:solidFill>
                    <a:srgbClr val="ffffff"/>
                  </a:solidFill>
                </a:uFill>
                <a:latin typeface="等线"/>
              </a:rPr>
              <a:t>Manhattan distance </a:t>
            </a:r>
            <a:r>
              <a:rPr b="0" lang="zh-CN" sz="2800" spc="-1" strike="noStrike">
                <a:solidFill>
                  <a:srgbClr val="000000"/>
                </a:solidFill>
                <a:uFill>
                  <a:solidFill>
                    <a:srgbClr val="ffffff"/>
                  </a:solidFill>
                </a:uFill>
                <a:latin typeface="等线"/>
              </a:rPr>
              <a:t>between grid cells G1 and G2 represented as ordered pairs (x1,y1) and (x2,y2).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transition score is based on the intuition that, between successive time instants, the user either stayed in the same cell or moved to an adjacent cell.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It is unlikely that jumps between non-adjacent cells occur, but we permit them with a small probability to handle gaps in input data</a:t>
            </a:r>
            <a:endParaRPr b="0" lang="zh-CN" sz="2800" spc="-1" strike="noStrike">
              <a:solidFill>
                <a:srgbClr val="000000"/>
              </a:solidFill>
              <a:uFill>
                <a:solidFill>
                  <a:srgbClr val="ffffff"/>
                </a:solidFill>
              </a:uFill>
              <a:latin typeface="等线"/>
            </a:endParaRPr>
          </a:p>
        </p:txBody>
      </p:sp>
      <p:sp>
        <p:nvSpPr>
          <p:cNvPr id="139"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pic>
        <p:nvPicPr>
          <p:cNvPr id="140" name="图片 4" descr=""/>
          <p:cNvPicPr/>
          <p:nvPr/>
        </p:nvPicPr>
        <p:blipFill>
          <a:blip r:embed="rId1"/>
          <a:stretch/>
        </p:blipFill>
        <p:spPr>
          <a:xfrm>
            <a:off x="4617000" y="1690560"/>
            <a:ext cx="3771720" cy="79740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0" y="29736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III. DATA COLLECTION </a:t>
            </a:r>
            <a:endParaRPr b="0" lang="zh-CN" sz="1800" spc="-1" strike="noStrike">
              <a:solidFill>
                <a:srgbClr val="000000"/>
              </a:solidFill>
              <a:uFill>
                <a:solidFill>
                  <a:srgbClr val="ffffff"/>
                </a:solidFill>
              </a:uFill>
              <a:latin typeface="等线"/>
            </a:endParaRPr>
          </a:p>
        </p:txBody>
      </p:sp>
      <p:sp>
        <p:nvSpPr>
          <p:cNvPr id="14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We collected data over four different roads</a:t>
            </a:r>
            <a:endParaRPr b="0" lang="zh-CN" sz="2800" spc="-1" strike="noStrike">
              <a:solidFill>
                <a:srgbClr val="000000"/>
              </a:solidFill>
              <a:uFill>
                <a:solidFill>
                  <a:srgbClr val="ffffff"/>
                </a:solidFill>
              </a:uFill>
              <a:latin typeface="等线"/>
            </a:endParaRPr>
          </a:p>
        </p:txBody>
      </p:sp>
      <p:sp>
        <p:nvSpPr>
          <p:cNvPr id="143" name="CustomShape 3"/>
          <p:cNvSpPr/>
          <p:nvPr/>
        </p:nvSpPr>
        <p:spPr>
          <a:xfrm>
            <a:off x="9575280" y="6488640"/>
            <a:ext cx="27216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III. DATA COLLECTION </a:t>
            </a:r>
            <a:endParaRPr b="0" lang="en-US" sz="1800" spc="-1" strike="noStrike">
              <a:solidFill>
                <a:srgbClr val="000000"/>
              </a:solidFill>
              <a:uFill>
                <a:solidFill>
                  <a:srgbClr val="ffffff"/>
                </a:solidFill>
              </a:uFill>
              <a:latin typeface="Arial"/>
            </a:endParaRPr>
          </a:p>
        </p:txBody>
      </p:sp>
      <p:pic>
        <p:nvPicPr>
          <p:cNvPr id="144" name="图片 4" descr=""/>
          <p:cNvPicPr/>
          <p:nvPr/>
        </p:nvPicPr>
        <p:blipFill>
          <a:blip r:embed="rId1"/>
          <a:stretch/>
        </p:blipFill>
        <p:spPr>
          <a:xfrm>
            <a:off x="0" y="2231280"/>
            <a:ext cx="2975400" cy="3408840"/>
          </a:xfrm>
          <a:prstGeom prst="rect">
            <a:avLst/>
          </a:prstGeom>
          <a:ln>
            <a:noFill/>
          </a:ln>
        </p:spPr>
      </p:pic>
      <p:pic>
        <p:nvPicPr>
          <p:cNvPr id="145" name="图片 5" descr=""/>
          <p:cNvPicPr/>
          <p:nvPr/>
        </p:nvPicPr>
        <p:blipFill>
          <a:blip r:embed="rId2"/>
          <a:stretch/>
        </p:blipFill>
        <p:spPr>
          <a:xfrm>
            <a:off x="3041280" y="2306520"/>
            <a:ext cx="2976120" cy="3408840"/>
          </a:xfrm>
          <a:prstGeom prst="rect">
            <a:avLst/>
          </a:prstGeom>
          <a:ln>
            <a:noFill/>
          </a:ln>
        </p:spPr>
      </p:pic>
      <p:pic>
        <p:nvPicPr>
          <p:cNvPr id="146" name="图片 6" descr=""/>
          <p:cNvPicPr/>
          <p:nvPr/>
        </p:nvPicPr>
        <p:blipFill>
          <a:blip r:embed="rId3"/>
          <a:stretch/>
        </p:blipFill>
        <p:spPr>
          <a:xfrm>
            <a:off x="6095880" y="2275560"/>
            <a:ext cx="2977920" cy="3437640"/>
          </a:xfrm>
          <a:prstGeom prst="rect">
            <a:avLst/>
          </a:prstGeom>
          <a:ln>
            <a:noFill/>
          </a:ln>
        </p:spPr>
      </p:pic>
      <p:pic>
        <p:nvPicPr>
          <p:cNvPr id="147" name="图片 7" descr=""/>
          <p:cNvPicPr/>
          <p:nvPr/>
        </p:nvPicPr>
        <p:blipFill>
          <a:blip r:embed="rId4"/>
          <a:stretch/>
        </p:blipFill>
        <p:spPr>
          <a:xfrm>
            <a:off x="9159480" y="2318400"/>
            <a:ext cx="2963880" cy="3394800"/>
          </a:xfrm>
          <a:prstGeom prst="rect">
            <a:avLst/>
          </a:prstGeom>
          <a:ln>
            <a:noFill/>
          </a:ln>
        </p:spPr>
      </p:pic>
      <p:sp>
        <p:nvSpPr>
          <p:cNvPr id="148" name="CustomShape 4"/>
          <p:cNvSpPr/>
          <p:nvPr/>
        </p:nvSpPr>
        <p:spPr>
          <a:xfrm>
            <a:off x="7200" y="5640480"/>
            <a:ext cx="2820960" cy="1063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(a) Urban road with a length of 12 km between Sariyer and 4. Levent, Istanbul, Turkey</a:t>
            </a:r>
            <a:endParaRPr b="0" lang="en-US" sz="1800" spc="-1" strike="noStrike">
              <a:solidFill>
                <a:srgbClr val="000000"/>
              </a:solidFill>
              <a:uFill>
                <a:solidFill>
                  <a:srgbClr val="ffffff"/>
                </a:solidFill>
              </a:uFill>
              <a:latin typeface="Arial"/>
            </a:endParaRPr>
          </a:p>
        </p:txBody>
      </p:sp>
      <p:sp>
        <p:nvSpPr>
          <p:cNvPr id="149" name="CustomShape 5"/>
          <p:cNvSpPr/>
          <p:nvPr/>
        </p:nvSpPr>
        <p:spPr>
          <a:xfrm>
            <a:off x="3020760" y="5713560"/>
            <a:ext cx="2989080" cy="1063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(b) Suburban road with a length of 4 km between Koç University and Sariyer, Istanbul, Turkey</a:t>
            </a:r>
            <a:endParaRPr b="0" lang="en-US" sz="1800" spc="-1" strike="noStrike">
              <a:solidFill>
                <a:srgbClr val="000000"/>
              </a:solidFill>
              <a:uFill>
                <a:solidFill>
                  <a:srgbClr val="ffffff"/>
                </a:solidFill>
              </a:uFill>
              <a:latin typeface="Arial"/>
            </a:endParaRPr>
          </a:p>
        </p:txBody>
      </p:sp>
      <p:sp>
        <p:nvSpPr>
          <p:cNvPr id="150" name="CustomShape 6"/>
          <p:cNvSpPr/>
          <p:nvPr/>
        </p:nvSpPr>
        <p:spPr>
          <a:xfrm>
            <a:off x="6071400" y="5673600"/>
            <a:ext cx="3087720" cy="1306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(c) Suburban road with a length of 8.2 km between the University of California, Berkeley, CA, USA and Temescal, Oakland, CA, USA</a:t>
            </a:r>
            <a:endParaRPr b="0" lang="en-US" sz="1800" spc="-1" strike="noStrike">
              <a:solidFill>
                <a:srgbClr val="000000"/>
              </a:solidFill>
              <a:uFill>
                <a:solidFill>
                  <a:srgbClr val="ffffff"/>
                </a:solidFill>
              </a:uFill>
              <a:latin typeface="Arial"/>
            </a:endParaRPr>
          </a:p>
        </p:txBody>
      </p:sp>
      <p:sp>
        <p:nvSpPr>
          <p:cNvPr id="151" name="CustomShape 7"/>
          <p:cNvSpPr/>
          <p:nvPr/>
        </p:nvSpPr>
        <p:spPr>
          <a:xfrm>
            <a:off x="9098640" y="5783040"/>
            <a:ext cx="3049200" cy="91332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(d) Suburban road with a length of 2.9 km in New Delhi, India.</a:t>
            </a:r>
            <a:endParaRPr b="0" lang="en-US" sz="1800" spc="-1" strike="noStrike">
              <a:solidFill>
                <a:srgbClr val="000000"/>
              </a:solidFill>
              <a:uFill>
                <a:solidFill>
                  <a:srgbClr val="ffffff"/>
                </a:solidFill>
              </a:uFill>
              <a:latin typeface="Arial"/>
            </a:endParaRPr>
          </a:p>
        </p:txBody>
      </p:sp>
      <p:sp>
        <p:nvSpPr>
          <p:cNvPr id="152" name="CustomShape 8"/>
          <p:cNvSpPr/>
          <p:nvPr/>
        </p:nvSpPr>
        <p:spPr>
          <a:xfrm>
            <a:off x="5447520" y="70560"/>
            <a:ext cx="674424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A standard Nokia handset operating in the 900-MHz band and connected to a laptop that runs network monitoring software</a:t>
            </a:r>
            <a:endParaRPr b="0" lang="en-US" sz="1800" spc="-1" strike="noStrike">
              <a:solidFill>
                <a:srgbClr val="000000"/>
              </a:solidFill>
              <a:uFill>
                <a:solidFill>
                  <a:srgbClr val="ffffff"/>
                </a:solidFill>
              </a:uFill>
              <a:latin typeface="Arial"/>
            </a:endParaRPr>
          </a:p>
        </p:txBody>
      </p:sp>
      <p:sp>
        <p:nvSpPr>
          <p:cNvPr id="153" name="CustomShape 9"/>
          <p:cNvSpPr/>
          <p:nvPr/>
        </p:nvSpPr>
        <p:spPr>
          <a:xfrm>
            <a:off x="5449680" y="743040"/>
            <a:ext cx="6726960" cy="1063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A sample of the RSSI signature containing the </a:t>
            </a:r>
            <a:r>
              <a:rPr b="1" lang="en-US" sz="1600" spc="-1" strike="noStrike">
                <a:solidFill>
                  <a:srgbClr val="c00000"/>
                </a:solidFill>
                <a:uFill>
                  <a:solidFill>
                    <a:srgbClr val="ffffff"/>
                  </a:solidFill>
                </a:uFill>
                <a:latin typeface="等线"/>
              </a:rPr>
              <a:t>power levels </a:t>
            </a:r>
            <a:r>
              <a:rPr b="0" lang="en-US" sz="1600" spc="-1" strike="noStrike">
                <a:solidFill>
                  <a:srgbClr val="000000"/>
                </a:solidFill>
                <a:uFill>
                  <a:solidFill>
                    <a:srgbClr val="ffffff"/>
                  </a:solidFill>
                </a:uFill>
                <a:latin typeface="等线"/>
              </a:rPr>
              <a:t>&amp; </a:t>
            </a:r>
            <a:r>
              <a:rPr b="1" lang="en-US" sz="1600" spc="-1" strike="noStrike">
                <a:solidFill>
                  <a:srgbClr val="c00000"/>
                </a:solidFill>
                <a:uFill>
                  <a:solidFill>
                    <a:srgbClr val="ffffff"/>
                  </a:solidFill>
                </a:uFill>
                <a:latin typeface="等线"/>
              </a:rPr>
              <a:t>identifiers of the seven strongest base stations</a:t>
            </a:r>
            <a:r>
              <a:rPr b="0" lang="en-US" sz="1600" spc="-1" strike="noStrike">
                <a:solidFill>
                  <a:srgbClr val="000000"/>
                </a:solidFill>
                <a:uFill>
                  <a:solidFill>
                    <a:srgbClr val="ffffff"/>
                  </a:solidFill>
                </a:uFill>
                <a:latin typeface="等线"/>
              </a:rPr>
              <a:t> is reported once every 2 s along with the </a:t>
            </a:r>
            <a:r>
              <a:rPr b="1" lang="en-US" sz="1600" spc="-1" strike="noStrike">
                <a:solidFill>
                  <a:srgbClr val="c00000"/>
                </a:solidFill>
                <a:uFill>
                  <a:solidFill>
                    <a:srgbClr val="ffffff"/>
                  </a:solidFill>
                </a:uFill>
                <a:latin typeface="等线"/>
              </a:rPr>
              <a:t>GPS latitude and longitude information</a:t>
            </a:r>
            <a:r>
              <a:rPr b="0" lang="en-US" sz="1600" spc="-1" strike="noStrike">
                <a:solidFill>
                  <a:srgbClr val="000000"/>
                </a:solidFill>
                <a:uFill>
                  <a:solidFill>
                    <a:srgbClr val="ffffff"/>
                  </a:solidFill>
                </a:uFill>
                <a:latin typeface="等线"/>
              </a:rPr>
              <a:t>, i.e., τ = 2 s</a:t>
            </a:r>
            <a:endParaRPr b="0" lang="en-US" sz="18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IV. ESTIMATION AND USAGE OF HIDDEN MARKOV MODEL STATISTICS</a:t>
            </a:r>
            <a:endParaRPr b="0" lang="zh-CN" sz="1800" spc="-1" strike="noStrike">
              <a:solidFill>
                <a:srgbClr val="000000"/>
              </a:solidFill>
              <a:uFill>
                <a:solidFill>
                  <a:srgbClr val="ffffff"/>
                </a:solidFill>
              </a:uFill>
              <a:latin typeface="等线"/>
            </a:endParaRPr>
          </a:p>
        </p:txBody>
      </p:sp>
      <p:sp>
        <p:nvSpPr>
          <p:cNvPr id="15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 Training Phase </a:t>
            </a:r>
            <a:endParaRPr b="0" lang="zh-CN" sz="2800" spc="-1" strike="noStrike">
              <a:solidFill>
                <a:srgbClr val="000000"/>
              </a:solidFill>
              <a:uFill>
                <a:solidFill>
                  <a:srgbClr val="ffffff"/>
                </a:solidFill>
              </a:uFill>
              <a:latin typeface="等线"/>
            </a:endParaRPr>
          </a:p>
        </p:txBody>
      </p:sp>
      <p:sp>
        <p:nvSpPr>
          <p:cNvPr id="156" name="CustomShape 3"/>
          <p:cNvSpPr/>
          <p:nvPr/>
        </p:nvSpPr>
        <p:spPr>
          <a:xfrm>
            <a:off x="4913280" y="6488640"/>
            <a:ext cx="7314840" cy="6382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IV. ESTIMATION AND USAGE OF HIDDEN MARKOV MODEL STATISTICS</a:t>
            </a:r>
            <a:endParaRPr b="0" lang="en-US" sz="1800" spc="-1" strike="noStrike">
              <a:solidFill>
                <a:srgbClr val="000000"/>
              </a:solidFill>
              <a:uFill>
                <a:solidFill>
                  <a:srgbClr val="ffffff"/>
                </a:solidFill>
              </a:uFill>
              <a:latin typeface="Arial"/>
            </a:endParaRPr>
          </a:p>
        </p:txBody>
      </p:sp>
      <p:pic>
        <p:nvPicPr>
          <p:cNvPr id="157" name="图片 4" descr=""/>
          <p:cNvPicPr/>
          <p:nvPr/>
        </p:nvPicPr>
        <p:blipFill>
          <a:blip r:embed="rId1"/>
          <a:stretch/>
        </p:blipFill>
        <p:spPr>
          <a:xfrm>
            <a:off x="7200" y="2271600"/>
            <a:ext cx="5336280" cy="3541680"/>
          </a:xfrm>
          <a:prstGeom prst="rect">
            <a:avLst/>
          </a:prstGeom>
          <a:ln>
            <a:noFill/>
          </a:ln>
        </p:spPr>
      </p:pic>
      <p:sp>
        <p:nvSpPr>
          <p:cNvPr id="158" name="CustomShape 4"/>
          <p:cNvSpPr/>
          <p:nvPr/>
        </p:nvSpPr>
        <p:spPr>
          <a:xfrm>
            <a:off x="97560" y="5916240"/>
            <a:ext cx="6485760" cy="913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Probability of the transition to the following road segments at low-, medium-, and high-traffic conditions for the </a:t>
            </a:r>
            <a:r>
              <a:rPr b="1" lang="en-US" sz="1800" spc="-1" strike="noStrike">
                <a:solidFill>
                  <a:srgbClr val="c00000"/>
                </a:solidFill>
                <a:uFill>
                  <a:solidFill>
                    <a:srgbClr val="ffffff"/>
                  </a:solidFill>
                </a:uFill>
                <a:latin typeface="等线"/>
              </a:rPr>
              <a:t>urban road </a:t>
            </a:r>
            <a:r>
              <a:rPr b="0" lang="en-US" sz="1800" spc="-1" strike="noStrike">
                <a:solidFill>
                  <a:srgbClr val="000000"/>
                </a:solidFill>
                <a:uFill>
                  <a:solidFill>
                    <a:srgbClr val="ffffff"/>
                  </a:solidFill>
                </a:uFill>
                <a:latin typeface="等线"/>
              </a:rPr>
              <a:t>of different segment lengths.</a:t>
            </a:r>
            <a:endParaRPr b="0" lang="en-US" sz="1800" spc="-1" strike="noStrike">
              <a:solidFill>
                <a:srgbClr val="000000"/>
              </a:solidFill>
              <a:uFill>
                <a:solidFill>
                  <a:srgbClr val="ffffff"/>
                </a:solidFill>
              </a:uFill>
              <a:latin typeface="Arial"/>
            </a:endParaRPr>
          </a:p>
        </p:txBody>
      </p:sp>
      <p:sp>
        <p:nvSpPr>
          <p:cNvPr id="159" name="CustomShape 5"/>
          <p:cNvSpPr/>
          <p:nvPr/>
        </p:nvSpPr>
        <p:spPr>
          <a:xfrm>
            <a:off x="5334120" y="1927440"/>
            <a:ext cx="4366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L denotes the length of the segment</a:t>
            </a:r>
            <a:endParaRPr b="0" lang="en-US" sz="1800" spc="-1" strike="noStrike">
              <a:solidFill>
                <a:srgbClr val="000000"/>
              </a:solidFill>
              <a:uFill>
                <a:solidFill>
                  <a:srgbClr val="ffffff"/>
                </a:solidFill>
              </a:uFill>
              <a:latin typeface="Arial"/>
            </a:endParaRPr>
          </a:p>
        </p:txBody>
      </p:sp>
      <p:sp>
        <p:nvSpPr>
          <p:cNvPr id="160" name="CustomShape 6"/>
          <p:cNvSpPr/>
          <p:nvPr/>
        </p:nvSpPr>
        <p:spPr>
          <a:xfrm>
            <a:off x="5608440" y="2292840"/>
            <a:ext cx="6485760" cy="2009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The calculation of ak given the training database including the sequence of states recorded by GPS, i.e., Qr = (qr 1, qr 2,...,qr Tr ) for r ∈ [1, R], where qr i is the ith state in the rth run, </a:t>
            </a:r>
            <a:r>
              <a:rPr b="1" lang="en-US" sz="1800" spc="-1" strike="noStrike">
                <a:solidFill>
                  <a:srgbClr val="c00000"/>
                </a:solidFill>
                <a:uFill>
                  <a:solidFill>
                    <a:srgbClr val="ffffff"/>
                  </a:solidFill>
                </a:uFill>
                <a:latin typeface="等线"/>
              </a:rPr>
              <a:t>R </a:t>
            </a:r>
            <a:r>
              <a:rPr b="0" lang="en-US" sz="1800" spc="-1" strike="noStrike">
                <a:solidFill>
                  <a:srgbClr val="000000"/>
                </a:solidFill>
                <a:uFill>
                  <a:solidFill>
                    <a:srgbClr val="ffffff"/>
                  </a:solidFill>
                </a:uFill>
                <a:latin typeface="等线"/>
              </a:rPr>
              <a:t>is the number of runs in the training data, and </a:t>
            </a:r>
            <a:r>
              <a:rPr b="1" lang="en-US" sz="1800" spc="-1" strike="noStrike">
                <a:solidFill>
                  <a:srgbClr val="c00000"/>
                </a:solidFill>
                <a:uFill>
                  <a:solidFill>
                    <a:srgbClr val="ffffff"/>
                  </a:solidFill>
                </a:uFill>
                <a:latin typeface="等线"/>
              </a:rPr>
              <a:t>Tr</a:t>
            </a:r>
            <a:r>
              <a:rPr b="0" lang="en-US" sz="1800" spc="-1" strike="noStrike">
                <a:solidFill>
                  <a:srgbClr val="000000"/>
                </a:solidFill>
                <a:uFill>
                  <a:solidFill>
                    <a:srgbClr val="ffffff"/>
                  </a:solidFill>
                </a:uFill>
                <a:latin typeface="等线"/>
              </a:rPr>
              <a:t> is the number of data points corresponding to the rth run in the training data, is given as</a:t>
            </a:r>
            <a:endParaRPr b="0" lang="en-US" sz="1800" spc="-1" strike="noStrike">
              <a:solidFill>
                <a:srgbClr val="000000"/>
              </a:solidFill>
              <a:uFill>
                <a:solidFill>
                  <a:srgbClr val="ffffff"/>
                </a:solidFill>
              </a:uFill>
              <a:latin typeface="Arial"/>
            </a:endParaRPr>
          </a:p>
        </p:txBody>
      </p:sp>
      <p:pic>
        <p:nvPicPr>
          <p:cNvPr id="161" name="图片 8" descr=""/>
          <p:cNvPicPr/>
          <p:nvPr/>
        </p:nvPicPr>
        <p:blipFill>
          <a:blip r:embed="rId2"/>
          <a:stretch/>
        </p:blipFill>
        <p:spPr>
          <a:xfrm>
            <a:off x="5708160" y="4042800"/>
            <a:ext cx="3142800" cy="942480"/>
          </a:xfrm>
          <a:prstGeom prst="rect">
            <a:avLst/>
          </a:prstGeom>
          <a:ln>
            <a:noFill/>
          </a:ln>
        </p:spPr>
      </p:pic>
      <p:sp>
        <p:nvSpPr>
          <p:cNvPr id="162" name="CustomShape 7"/>
          <p:cNvSpPr/>
          <p:nvPr/>
        </p:nvSpPr>
        <p:spPr>
          <a:xfrm>
            <a:off x="6465600" y="5127840"/>
            <a:ext cx="572616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the Kronecker delta function that takes the value of 1 if qr j+1 − qr j = k and 0, otherwise.</a:t>
            </a:r>
            <a:endParaRPr b="0" lang="en-US" sz="1800" spc="-1" strike="noStrike">
              <a:solidFill>
                <a:srgbClr val="000000"/>
              </a:solidFill>
              <a:uFill>
                <a:solidFill>
                  <a:srgbClr val="ffffff"/>
                </a:solidFill>
              </a:uFill>
              <a:latin typeface="Arial"/>
            </a:endParaRPr>
          </a:p>
        </p:txBody>
      </p:sp>
      <p:pic>
        <p:nvPicPr>
          <p:cNvPr id="163" name="图片 10" descr=""/>
          <p:cNvPicPr/>
          <p:nvPr/>
        </p:nvPicPr>
        <p:blipFill>
          <a:blip r:embed="rId3"/>
          <a:stretch/>
        </p:blipFill>
        <p:spPr>
          <a:xfrm>
            <a:off x="5398560" y="5055120"/>
            <a:ext cx="1066320" cy="428400"/>
          </a:xfrm>
          <a:prstGeom prst="rect">
            <a:avLst/>
          </a:prstGeom>
          <a:ln>
            <a:noFill/>
          </a:ln>
        </p:spPr>
      </p:pic>
      <p:sp>
        <p:nvSpPr>
          <p:cNvPr id="164" name="CustomShape 8"/>
          <p:cNvSpPr/>
          <p:nvPr/>
        </p:nvSpPr>
        <p:spPr>
          <a:xfrm>
            <a:off x="8280000" y="3960720"/>
            <a:ext cx="4205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the # of transitions of magnitude k</a:t>
            </a:r>
            <a:endParaRPr b="0" lang="en-US" sz="1800" spc="-1" strike="noStrike">
              <a:solidFill>
                <a:srgbClr val="000000"/>
              </a:solidFill>
              <a:uFill>
                <a:solidFill>
                  <a:srgbClr val="ffffff"/>
                </a:solidFill>
              </a:uFill>
              <a:latin typeface="Arial"/>
            </a:endParaRPr>
          </a:p>
        </p:txBody>
      </p:sp>
      <p:sp>
        <p:nvSpPr>
          <p:cNvPr id="165" name="CustomShape 9"/>
          <p:cNvSpPr/>
          <p:nvPr/>
        </p:nvSpPr>
        <p:spPr>
          <a:xfrm>
            <a:off x="8377200" y="4675320"/>
            <a:ext cx="2546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total # of transitions</a:t>
            </a:r>
            <a:endParaRPr b="0" lang="en-US" sz="18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sp>
        <p:nvSpPr>
          <p:cNvPr id="167" name="TextShape 2"/>
          <p:cNvSpPr txBox="1"/>
          <p:nvPr/>
        </p:nvSpPr>
        <p:spPr>
          <a:xfrm>
            <a:off x="838080" y="1825560"/>
            <a:ext cx="10515240" cy="4350960"/>
          </a:xfrm>
          <a:prstGeom prst="rect">
            <a:avLst/>
          </a:prstGeom>
          <a:noFill/>
          <a:ln>
            <a:noFill/>
          </a:ln>
        </p:spPr>
        <p:txBody>
          <a:bodyPr/>
          <a:p>
            <a:endParaRPr b="0" lang="zh-CN" sz="2800" spc="-1" strike="noStrike">
              <a:solidFill>
                <a:srgbClr val="000000"/>
              </a:solidFill>
              <a:uFill>
                <a:solidFill>
                  <a:srgbClr val="ffffff"/>
                </a:solidFill>
              </a:uFill>
              <a:latin typeface="等线"/>
            </a:endParaRPr>
          </a:p>
        </p:txBody>
      </p:sp>
      <p:pic>
        <p:nvPicPr>
          <p:cNvPr id="168" name="图片 3" descr=""/>
          <p:cNvPicPr/>
          <p:nvPr/>
        </p:nvPicPr>
        <p:blipFill>
          <a:blip r:embed="rId1"/>
          <a:stretch/>
        </p:blipFill>
        <p:spPr>
          <a:xfrm>
            <a:off x="69120" y="1568880"/>
            <a:ext cx="6391080" cy="4343040"/>
          </a:xfrm>
          <a:prstGeom prst="rect">
            <a:avLst/>
          </a:prstGeom>
          <a:ln>
            <a:noFill/>
          </a:ln>
        </p:spPr>
      </p:pic>
      <p:sp>
        <p:nvSpPr>
          <p:cNvPr id="169" name="CustomShape 3"/>
          <p:cNvSpPr/>
          <p:nvPr/>
        </p:nvSpPr>
        <p:spPr>
          <a:xfrm>
            <a:off x="364320" y="5912280"/>
            <a:ext cx="609552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Probability of the transition to the following road segments for the </a:t>
            </a:r>
            <a:r>
              <a:rPr b="1" lang="en-US" sz="1800" spc="-1" strike="noStrike">
                <a:solidFill>
                  <a:srgbClr val="c00000"/>
                </a:solidFill>
                <a:uFill>
                  <a:solidFill>
                    <a:srgbClr val="ffffff"/>
                  </a:solidFill>
                </a:uFill>
                <a:latin typeface="等线"/>
              </a:rPr>
              <a:t>suburban roads </a:t>
            </a:r>
            <a:r>
              <a:rPr b="0" lang="en-US" sz="1800" spc="-1" strike="noStrike">
                <a:solidFill>
                  <a:srgbClr val="000000"/>
                </a:solidFill>
                <a:uFill>
                  <a:solidFill>
                    <a:srgbClr val="ffffff"/>
                  </a:solidFill>
                </a:uFill>
                <a:latin typeface="等线"/>
              </a:rPr>
              <a:t>of different segment lengths.</a:t>
            </a:r>
            <a:endParaRPr b="0" lang="en-US" sz="1800" spc="-1" strike="noStrike">
              <a:solidFill>
                <a:srgbClr val="000000"/>
              </a:solidFill>
              <a:uFill>
                <a:solidFill>
                  <a:srgbClr val="ffffff"/>
                </a:solidFill>
              </a:uFill>
              <a:latin typeface="Arial"/>
            </a:endParaRPr>
          </a:p>
        </p:txBody>
      </p:sp>
      <p:sp>
        <p:nvSpPr>
          <p:cNvPr id="170" name="CustomShape 4"/>
          <p:cNvSpPr/>
          <p:nvPr/>
        </p:nvSpPr>
        <p:spPr>
          <a:xfrm>
            <a:off x="6755760" y="1878840"/>
            <a:ext cx="5071680" cy="28328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We observe that the transition probability significantly varies depending on the location and traffic conditions of the roads,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Contradicting the </a:t>
            </a:r>
            <a:r>
              <a:rPr b="0" lang="en-US" sz="1800" spc="-1" strike="noStrike" u="sng">
                <a:solidFill>
                  <a:srgbClr val="c00000"/>
                </a:solidFill>
                <a:uFill>
                  <a:solidFill>
                    <a:srgbClr val="ffffff"/>
                  </a:solidFill>
                </a:uFill>
                <a:latin typeface="等线"/>
              </a:rPr>
              <a:t>common assumption </a:t>
            </a:r>
            <a:r>
              <a:rPr b="0" lang="en-US" sz="1800" spc="-1" strike="noStrike">
                <a:solidFill>
                  <a:srgbClr val="000000"/>
                </a:solidFill>
                <a:uFill>
                  <a:solidFill>
                    <a:srgbClr val="ffffff"/>
                  </a:solidFill>
                </a:uFill>
                <a:latin typeface="等线"/>
              </a:rPr>
              <a:t>of the HMM-based localization literature that </a:t>
            </a:r>
            <a:endParaRPr b="0" lang="en-US" sz="1800" spc="-1" strike="noStrike">
              <a:solidFill>
                <a:srgbClr val="000000"/>
              </a:solidFill>
              <a:uFill>
                <a:solidFill>
                  <a:srgbClr val="ffffff"/>
                </a:solidFill>
              </a:uFill>
              <a:latin typeface="Arial"/>
            </a:endParaRPr>
          </a:p>
          <a:p>
            <a:pPr lvl="1" marL="743040" indent="-285480">
              <a:lnSpc>
                <a:spcPct val="100000"/>
              </a:lnSpc>
              <a:buClr>
                <a:srgbClr val="4472c4"/>
              </a:buClr>
              <a:buFont typeface="Arial"/>
              <a:buChar char="•"/>
            </a:pPr>
            <a:r>
              <a:rPr b="1" lang="en-US" sz="1800" spc="-1" strike="noStrike">
                <a:solidFill>
                  <a:srgbClr val="4472c4"/>
                </a:solidFill>
                <a:uFill>
                  <a:solidFill>
                    <a:srgbClr val="ffffff"/>
                  </a:solidFill>
                </a:uFill>
                <a:latin typeface="等线"/>
              </a:rPr>
              <a:t>the mobiles move only to the adjacent grid cells or adjacent road segments.</a:t>
            </a:r>
            <a:endParaRPr b="0" lang="en-US" sz="1800" spc="-1" strike="noStrike">
              <a:solidFill>
                <a:srgbClr val="000000"/>
              </a:solidFill>
              <a:uFill>
                <a:solidFill>
                  <a:srgbClr val="ffffff"/>
                </a:solidFill>
              </a:uFill>
              <a:latin typeface="Arial"/>
            </a:endParaRPr>
          </a:p>
        </p:txBody>
      </p:sp>
      <p:sp>
        <p:nvSpPr>
          <p:cNvPr id="171" name="CustomShape 5"/>
          <p:cNvSpPr/>
          <p:nvPr/>
        </p:nvSpPr>
        <p:spPr>
          <a:xfrm>
            <a:off x="6755760" y="4311000"/>
            <a:ext cx="5071680" cy="2009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The analysis of many histograms of the observed RSSI values from many base stations shows that </a:t>
            </a:r>
            <a:r>
              <a:rPr b="1" lang="en-US" sz="1800" spc="-1" strike="noStrike">
                <a:solidFill>
                  <a:srgbClr val="c00000"/>
                </a:solidFill>
                <a:uFill>
                  <a:solidFill>
                    <a:srgbClr val="ffffff"/>
                  </a:solidFill>
                </a:uFill>
                <a:latin typeface="等线"/>
              </a:rPr>
              <a:t>the histogram has a </a:t>
            </a:r>
            <a:r>
              <a:rPr b="1" lang="en-US" sz="1800" spc="-1" strike="noStrike" u="sng">
                <a:solidFill>
                  <a:srgbClr val="0070c0"/>
                </a:solidFill>
                <a:uFill>
                  <a:solidFill>
                    <a:srgbClr val="ffffff"/>
                  </a:solidFill>
                </a:uFill>
                <a:latin typeface="等线"/>
              </a:rPr>
              <a:t>Gaussian</a:t>
            </a:r>
            <a:r>
              <a:rPr b="1" lang="en-US" sz="1800" spc="-1" strike="noStrike">
                <a:solidFill>
                  <a:srgbClr val="c00000"/>
                </a:solidFill>
                <a:uFill>
                  <a:solidFill>
                    <a:srgbClr val="ffffff"/>
                  </a:solidFill>
                </a:uFill>
                <a:latin typeface="等线"/>
              </a:rPr>
              <a:t> shape if enough RSSI samples are collected from the base station in the corresponding road segment</a:t>
            </a:r>
            <a:r>
              <a:rPr b="0" lang="en-US" sz="1800" spc="-1" strike="noStrike">
                <a:solidFill>
                  <a:srgbClr val="000000"/>
                </a:solidFill>
                <a:uFill>
                  <a:solidFill>
                    <a:srgbClr val="ffffff"/>
                  </a:solidFill>
                </a:uFill>
                <a:latin typeface="等线"/>
              </a:rPr>
              <a:t>.</a:t>
            </a:r>
            <a:endParaRPr b="0" lang="en-US" sz="1800" spc="-1" strike="noStrike">
              <a:solidFill>
                <a:srgbClr val="000000"/>
              </a:solidFill>
              <a:uFill>
                <a:solidFill>
                  <a:srgbClr val="ffffff"/>
                </a:solidFill>
              </a:uFill>
              <a:latin typeface="Arial"/>
            </a:endParaRPr>
          </a:p>
        </p:txBody>
      </p:sp>
      <p:sp>
        <p:nvSpPr>
          <p:cNvPr id="172" name="CustomShape 6"/>
          <p:cNvSpPr/>
          <p:nvPr/>
        </p:nvSpPr>
        <p:spPr>
          <a:xfrm>
            <a:off x="4913280" y="6488640"/>
            <a:ext cx="7314840" cy="6382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IV. ESTIMATION AND USAGE OF HIDDEN MARKOV MODEL STATISTICS</a:t>
            </a:r>
            <a:endParaRPr b="0" lang="en-US" sz="1800" spc="-1" strike="noStrike">
              <a:solidFill>
                <a:srgbClr val="000000"/>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B. Tracking Phase </a:t>
            </a:r>
            <a:endParaRPr b="0" lang="zh-CN" sz="1800" spc="-1" strike="noStrike">
              <a:solidFill>
                <a:srgbClr val="000000"/>
              </a:solidFill>
              <a:uFill>
                <a:solidFill>
                  <a:srgbClr val="ffffff"/>
                </a:solidFill>
              </a:uFill>
              <a:latin typeface="等线"/>
            </a:endParaRPr>
          </a:p>
        </p:txBody>
      </p:sp>
      <p:sp>
        <p:nvSpPr>
          <p:cNvPr id="17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During the tracking phase, the mobile phone only sends the RSSI vector information to the central server</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When </a:t>
            </a:r>
            <a:r>
              <a:rPr b="0" lang="zh-CN" sz="2800" spc="-1" strike="noStrike">
                <a:solidFill>
                  <a:srgbClr val="0070c0"/>
                </a:solidFill>
                <a:uFill>
                  <a:solidFill>
                    <a:srgbClr val="ffffff"/>
                  </a:solidFill>
                </a:uFill>
                <a:latin typeface="等线"/>
              </a:rPr>
              <a:t>given the sequence of the observed RSSI vectors</a:t>
            </a:r>
            <a:r>
              <a:rPr b="0" lang="zh-CN" sz="2800" spc="-1" strike="noStrike">
                <a:solidFill>
                  <a:srgbClr val="000000"/>
                </a:solidFill>
                <a:uFill>
                  <a:solidFill>
                    <a:srgbClr val="ffffff"/>
                  </a:solidFill>
                </a:uFill>
                <a:latin typeface="等线"/>
              </a:rPr>
              <a:t>, i.e., observations O = (O1, O2,...,OT ), where T is the number of observations, the server identifies the most likely </a:t>
            </a:r>
            <a:r>
              <a:rPr b="0" lang="zh-CN" sz="2800" spc="-1" strike="noStrike">
                <a:solidFill>
                  <a:srgbClr val="0070c0"/>
                </a:solidFill>
                <a:uFill>
                  <a:solidFill>
                    <a:srgbClr val="ffffff"/>
                  </a:solidFill>
                </a:uFill>
                <a:latin typeface="等线"/>
              </a:rPr>
              <a:t>sequence of the road segments traveled by the user</a:t>
            </a:r>
            <a:r>
              <a:rPr b="0" lang="zh-CN" sz="2800" spc="-1" strike="noStrike">
                <a:solidFill>
                  <a:srgbClr val="000000"/>
                </a:solidFill>
                <a:uFill>
                  <a:solidFill>
                    <a:srgbClr val="ffffff"/>
                  </a:solidFill>
                </a:uFill>
                <a:latin typeface="等线"/>
              </a:rPr>
              <a:t>, i.e., states Q = (q1, q2,...,qT ).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Since the parameters of the HMM are estimated during the training phase, the </a:t>
            </a:r>
            <a:r>
              <a:rPr b="0" lang="zh-CN" sz="2800" spc="-1" strike="noStrike">
                <a:solidFill>
                  <a:srgbClr val="c00000"/>
                </a:solidFill>
                <a:uFill>
                  <a:solidFill>
                    <a:srgbClr val="ffffff"/>
                  </a:solidFill>
                </a:uFill>
                <a:latin typeface="等线"/>
              </a:rPr>
              <a:t>Viterbi</a:t>
            </a:r>
            <a:r>
              <a:rPr b="0" lang="zh-CN" sz="2800" spc="-1" strike="noStrike">
                <a:solidFill>
                  <a:srgbClr val="000000"/>
                </a:solidFill>
                <a:uFill>
                  <a:solidFill>
                    <a:srgbClr val="ffffff"/>
                  </a:solidFill>
                </a:uFill>
                <a:latin typeface="等线"/>
              </a:rPr>
              <a:t> algorithm is used to estimate the most likely sequence of the road segments.</a:t>
            </a:r>
            <a:endParaRPr b="0" lang="zh-CN" sz="2800" spc="-1" strike="noStrike">
              <a:solidFill>
                <a:srgbClr val="000000"/>
              </a:solidFill>
              <a:uFill>
                <a:solidFill>
                  <a:srgbClr val="ffffff"/>
                </a:solidFill>
              </a:uFill>
              <a:latin typeface="等线"/>
            </a:endParaRPr>
          </a:p>
        </p:txBody>
      </p:sp>
      <p:sp>
        <p:nvSpPr>
          <p:cNvPr id="175" name="CustomShape 3"/>
          <p:cNvSpPr/>
          <p:nvPr/>
        </p:nvSpPr>
        <p:spPr>
          <a:xfrm>
            <a:off x="4913280" y="6488640"/>
            <a:ext cx="7314840" cy="6382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IV. ESTIMATION AND USAGE OF HIDDEN MARKOV MODEL STATISTICS</a:t>
            </a:r>
            <a:endParaRPr b="0" lang="en-US" sz="18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V. PERFORMANCE EVALUATION </a:t>
            </a:r>
            <a:endParaRPr b="0" lang="zh-CN" sz="1800" spc="-1" strike="noStrike">
              <a:solidFill>
                <a:srgbClr val="000000"/>
              </a:solidFill>
              <a:uFill>
                <a:solidFill>
                  <a:srgbClr val="ffffff"/>
                </a:solidFill>
              </a:uFill>
              <a:latin typeface="等线"/>
            </a:endParaRPr>
          </a:p>
        </p:txBody>
      </p:sp>
      <p:sp>
        <p:nvSpPr>
          <p:cNvPr id="17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 Localization Error Comparison at Different Traffic Conditions in Different Locations</a:t>
            </a:r>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p:txBody>
      </p:sp>
      <p:sp>
        <p:nvSpPr>
          <p:cNvPr id="178" name="CustomShape 3"/>
          <p:cNvSpPr/>
          <p:nvPr/>
        </p:nvSpPr>
        <p:spPr>
          <a:xfrm>
            <a:off x="8689680" y="6488640"/>
            <a:ext cx="3760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V. PERFORMANCE EVALUATION </a:t>
            </a:r>
            <a:endParaRPr b="0" lang="en-US" sz="1800" spc="-1" strike="noStrike">
              <a:solidFill>
                <a:srgbClr val="000000"/>
              </a:solidFill>
              <a:uFill>
                <a:solidFill>
                  <a:srgbClr val="ffffff"/>
                </a:solidFill>
              </a:uFill>
              <a:latin typeface="Arial"/>
            </a:endParaRPr>
          </a:p>
        </p:txBody>
      </p:sp>
      <p:pic>
        <p:nvPicPr>
          <p:cNvPr id="179" name="图片 4" descr=""/>
          <p:cNvPicPr/>
          <p:nvPr/>
        </p:nvPicPr>
        <p:blipFill>
          <a:blip r:embed="rId1"/>
          <a:stretch/>
        </p:blipFill>
        <p:spPr>
          <a:xfrm>
            <a:off x="311760" y="2603880"/>
            <a:ext cx="4947840" cy="3340080"/>
          </a:xfrm>
          <a:prstGeom prst="rect">
            <a:avLst/>
          </a:prstGeom>
          <a:ln>
            <a:noFill/>
          </a:ln>
        </p:spPr>
      </p:pic>
      <p:pic>
        <p:nvPicPr>
          <p:cNvPr id="180" name="图片 5" descr=""/>
          <p:cNvPicPr/>
          <p:nvPr/>
        </p:nvPicPr>
        <p:blipFill>
          <a:blip r:embed="rId2"/>
          <a:stretch/>
        </p:blipFill>
        <p:spPr>
          <a:xfrm>
            <a:off x="5350320" y="2672640"/>
            <a:ext cx="4937400" cy="3222000"/>
          </a:xfrm>
          <a:prstGeom prst="rect">
            <a:avLst/>
          </a:prstGeom>
          <a:ln>
            <a:noFill/>
          </a:ln>
        </p:spPr>
      </p:pic>
      <p:sp>
        <p:nvSpPr>
          <p:cNvPr id="181" name="CustomShape 4"/>
          <p:cNvSpPr/>
          <p:nvPr/>
        </p:nvSpPr>
        <p:spPr>
          <a:xfrm>
            <a:off x="0" y="6110640"/>
            <a:ext cx="5571360" cy="942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等线"/>
              </a:rPr>
              <a:t>Comparison of the median error of the proposed S-HMM algorithm with the previously proposed HMM technique called Ctrack at low-, medium-, and high-traffic conditions for the </a:t>
            </a:r>
            <a:r>
              <a:rPr b="1" lang="en-US" sz="1400" spc="-1" strike="noStrike">
                <a:solidFill>
                  <a:srgbClr val="c00000"/>
                </a:solidFill>
                <a:uFill>
                  <a:solidFill>
                    <a:srgbClr val="ffffff"/>
                  </a:solidFill>
                </a:uFill>
                <a:latin typeface="等线"/>
              </a:rPr>
              <a:t>urban road</a:t>
            </a:r>
            <a:r>
              <a:rPr b="0" lang="en-US" sz="1400" spc="-1" strike="noStrike">
                <a:solidFill>
                  <a:srgbClr val="000000"/>
                </a:solidFill>
                <a:uFill>
                  <a:solidFill>
                    <a:srgbClr val="ffffff"/>
                  </a:solidFill>
                </a:uFill>
                <a:latin typeface="等线"/>
              </a:rPr>
              <a:t>.</a:t>
            </a:r>
            <a:endParaRPr b="0" lang="en-US" sz="1800" spc="-1" strike="noStrike">
              <a:solidFill>
                <a:srgbClr val="000000"/>
              </a:solidFill>
              <a:uFill>
                <a:solidFill>
                  <a:srgbClr val="ffffff"/>
                </a:solidFill>
              </a:uFill>
              <a:latin typeface="Arial"/>
            </a:endParaRPr>
          </a:p>
        </p:txBody>
      </p:sp>
      <p:sp>
        <p:nvSpPr>
          <p:cNvPr id="182" name="CustomShape 5"/>
          <p:cNvSpPr/>
          <p:nvPr/>
        </p:nvSpPr>
        <p:spPr>
          <a:xfrm>
            <a:off x="5925240" y="6093000"/>
            <a:ext cx="6266160" cy="94212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等线"/>
              </a:rPr>
              <a:t>Fig. 5. Comparison of the median error of the proposed S-HMM algorithm with the previously proposed HMM technique called Ctrack for the </a:t>
            </a:r>
            <a:r>
              <a:rPr b="1" lang="en-US" sz="1400" spc="-1" strike="noStrike">
                <a:solidFill>
                  <a:srgbClr val="c00000"/>
                </a:solidFill>
                <a:uFill>
                  <a:solidFill>
                    <a:srgbClr val="ffffff"/>
                  </a:solidFill>
                </a:uFill>
                <a:latin typeface="等线"/>
              </a:rPr>
              <a:t>suburban roads </a:t>
            </a:r>
            <a:r>
              <a:rPr b="0" lang="en-US" sz="1400" spc="-1" strike="noStrike">
                <a:solidFill>
                  <a:srgbClr val="000000"/>
                </a:solidFill>
                <a:uFill>
                  <a:solidFill>
                    <a:srgbClr val="ffffff"/>
                  </a:solidFill>
                </a:uFill>
                <a:latin typeface="等线"/>
              </a:rPr>
              <a:t>in different locations: Istanbul, Turkey, Berkeley, CA, USA, and New Delhi, India.</a:t>
            </a:r>
            <a:endParaRPr b="0" lang="en-US" sz="1800" spc="-1" strike="noStrike">
              <a:solidFill>
                <a:srgbClr val="000000"/>
              </a:solidFill>
              <a:uFill>
                <a:solidFill>
                  <a:srgbClr val="ffffff"/>
                </a:solidFill>
              </a:uFill>
              <a:latin typeface="Arial"/>
            </a:endParaRPr>
          </a:p>
        </p:txBody>
      </p:sp>
      <p:sp>
        <p:nvSpPr>
          <p:cNvPr id="183" name="CustomShape 6"/>
          <p:cNvSpPr/>
          <p:nvPr/>
        </p:nvSpPr>
        <p:spPr>
          <a:xfrm>
            <a:off x="8598240" y="6470280"/>
            <a:ext cx="37609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V. PERFORMANCE EVALUATION </a:t>
            </a:r>
            <a:endParaRPr b="0" lang="en-US" sz="18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RSSI-Fingerprinting-Based Mobile Phone Localization With Route Constraints</a:t>
            </a:r>
            <a:endParaRPr b="0" lang="zh-CN" sz="1800" spc="-1" strike="noStrike">
              <a:solidFill>
                <a:srgbClr val="000000"/>
              </a:solidFill>
              <a:uFill>
                <a:solidFill>
                  <a:srgbClr val="ffffff"/>
                </a:solidFill>
              </a:uFill>
              <a:latin typeface="等线"/>
            </a:endParaRPr>
          </a:p>
        </p:txBody>
      </p:sp>
      <p:sp>
        <p:nvSpPr>
          <p:cNvPr id="90"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accurate positioning of a moving vehicle along a route enables various applications in transportation.</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travel-time: </a:t>
            </a:r>
            <a:r>
              <a:rPr b="0" lang="zh-CN" sz="2400" spc="-1" strike="noStrike">
                <a:solidFill>
                  <a:srgbClr val="000000"/>
                </a:solidFill>
                <a:uFill>
                  <a:solidFill>
                    <a:srgbClr val="ffffff"/>
                  </a:solidFill>
                </a:uFill>
                <a:latin typeface="Wingdings"/>
              </a:rPr>
              <a:t></a:t>
            </a:r>
            <a:r>
              <a:rPr b="0" lang="zh-CN" sz="2400" spc="-1" strike="noStrike">
                <a:solidFill>
                  <a:srgbClr val="000000"/>
                </a:solidFill>
                <a:uFill>
                  <a:solidFill>
                    <a:srgbClr val="ffffff"/>
                  </a:solidFill>
                </a:uFill>
                <a:latin typeface="等线"/>
              </a:rPr>
              <a:t> alleviate congestion by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informing the drivers of the roads with large travel time</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finding better paths with smaller expected travel time </a:t>
            </a:r>
            <a:r>
              <a:rPr b="0" lang="zh-CN" sz="2000" spc="-1" strike="noStrike">
                <a:solidFill>
                  <a:srgbClr val="000000"/>
                </a:solidFill>
                <a:uFill>
                  <a:solidFill>
                    <a:srgbClr val="ffffff"/>
                  </a:solidFill>
                </a:uFill>
                <a:latin typeface="Wingdings"/>
              </a:rPr>
              <a:t></a:t>
            </a:r>
            <a:r>
              <a:rPr b="0" lang="zh-CN" sz="2000" spc="-1" strike="noStrike">
                <a:solidFill>
                  <a:srgbClr val="000000"/>
                </a:solidFill>
                <a:uFill>
                  <a:solidFill>
                    <a:srgbClr val="ffffff"/>
                  </a:solidFill>
                </a:uFill>
                <a:latin typeface="等线"/>
              </a:rPr>
              <a:t>traffic-aware routing</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improving traffic operations such as traffic-light cycle control. </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pattern estimation </a:t>
            </a:r>
            <a:r>
              <a:rPr b="0" lang="zh-CN" sz="2400" spc="-1" strike="noStrike">
                <a:solidFill>
                  <a:srgbClr val="000000"/>
                </a:solidFill>
                <a:uFill>
                  <a:solidFill>
                    <a:srgbClr val="ffffff"/>
                  </a:solidFill>
                </a:uFill>
                <a:latin typeface="Wingdings"/>
              </a:rPr>
              <a:t></a:t>
            </a:r>
            <a:r>
              <a:rPr b="0" lang="zh-CN" sz="2400" spc="-1" strike="noStrike">
                <a:solidFill>
                  <a:srgbClr val="000000"/>
                </a:solidFill>
                <a:uFill>
                  <a:solidFill>
                    <a:srgbClr val="ffffff"/>
                  </a:solidFill>
                </a:uFill>
                <a:latin typeface="等线"/>
              </a:rPr>
              <a:t> administrative authorities plan and manage infrastructure improvements</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Using vehicles as probes to collect these data,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rather than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deploying fixed sensors, such as wireless magnetic sensors on the road,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or using household questionnaires, </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allows efficient coverage of large areas of the road network.</a:t>
            </a:r>
            <a:endParaRPr b="0" lang="zh-CN" sz="2000" spc="-1" strike="noStrike">
              <a:solidFill>
                <a:srgbClr val="000000"/>
              </a:solidFill>
              <a:uFill>
                <a:solidFill>
                  <a:srgbClr val="ffffff"/>
                </a:solidFill>
              </a:uFill>
              <a:latin typeface="等线"/>
            </a:endParaRPr>
          </a:p>
        </p:txBody>
      </p:sp>
      <p:sp>
        <p:nvSpPr>
          <p:cNvPr id="91" name="CustomShape 3"/>
          <p:cNvSpPr/>
          <p:nvPr/>
        </p:nvSpPr>
        <p:spPr>
          <a:xfrm>
            <a:off x="-623520" y="6488640"/>
            <a:ext cx="8968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IEEE Transactions on Vehicular Technology ( Volume: 63, Issue: 1, Jan. 2014 )</a:t>
            </a:r>
            <a:endParaRPr b="0" lang="en-US" sz="1800" spc="-1" strike="noStrike">
              <a:solidFill>
                <a:srgbClr val="000000"/>
              </a:solidFill>
              <a:uFill>
                <a:solidFill>
                  <a:srgbClr val="ffffff"/>
                </a:solidFill>
              </a:uFill>
              <a:latin typeface="Arial"/>
            </a:endParaRPr>
          </a:p>
        </p:txBody>
      </p:sp>
      <p:sp>
        <p:nvSpPr>
          <p:cNvPr id="92" name="CustomShape 4"/>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V. PERFORMANCE EVALUATION </a:t>
            </a:r>
            <a:endParaRPr b="0" lang="zh-CN" sz="1800" spc="-1" strike="noStrike">
              <a:solidFill>
                <a:srgbClr val="000000"/>
              </a:solidFill>
              <a:uFill>
                <a:solidFill>
                  <a:srgbClr val="ffffff"/>
                </a:solidFill>
              </a:uFill>
              <a:latin typeface="等线"/>
            </a:endParaRPr>
          </a:p>
        </p:txBody>
      </p:sp>
      <p:sp>
        <p:nvSpPr>
          <p:cNvPr id="18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 Localization Error Comparison at Different Traffic Conditions in Different Locations</a:t>
            </a:r>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p:txBody>
      </p:sp>
      <p:sp>
        <p:nvSpPr>
          <p:cNvPr id="186" name="CustomShape 3"/>
          <p:cNvSpPr/>
          <p:nvPr/>
        </p:nvSpPr>
        <p:spPr>
          <a:xfrm>
            <a:off x="8689680" y="6488640"/>
            <a:ext cx="37609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V. PERFORMANCE EVALUATION </a:t>
            </a:r>
            <a:endParaRPr b="0" lang="en-US" sz="1800" spc="-1" strike="noStrike">
              <a:solidFill>
                <a:srgbClr val="000000"/>
              </a:solidFill>
              <a:uFill>
                <a:solidFill>
                  <a:srgbClr val="ffffff"/>
                </a:solidFill>
              </a:uFill>
              <a:latin typeface="Arial"/>
            </a:endParaRPr>
          </a:p>
        </p:txBody>
      </p:sp>
      <p:pic>
        <p:nvPicPr>
          <p:cNvPr id="187" name="图片 4" descr=""/>
          <p:cNvPicPr/>
          <p:nvPr/>
        </p:nvPicPr>
        <p:blipFill>
          <a:blip r:embed="rId1"/>
          <a:stretch/>
        </p:blipFill>
        <p:spPr>
          <a:xfrm>
            <a:off x="155880" y="2635560"/>
            <a:ext cx="4947840" cy="3340080"/>
          </a:xfrm>
          <a:prstGeom prst="rect">
            <a:avLst/>
          </a:prstGeom>
          <a:ln>
            <a:noFill/>
          </a:ln>
        </p:spPr>
      </p:pic>
      <p:sp>
        <p:nvSpPr>
          <p:cNvPr id="188" name="CustomShape 4"/>
          <p:cNvSpPr/>
          <p:nvPr/>
        </p:nvSpPr>
        <p:spPr>
          <a:xfrm>
            <a:off x="0" y="6110640"/>
            <a:ext cx="5571360" cy="942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等线"/>
              </a:rPr>
              <a:t>Comparison of the median error of the proposed S-HMM algorithm with the previously proposed HMM technique called Ctrack at low-, medium-, and high-traffic conditions for the </a:t>
            </a:r>
            <a:r>
              <a:rPr b="1" lang="en-US" sz="1400" spc="-1" strike="noStrike">
                <a:solidFill>
                  <a:srgbClr val="c00000"/>
                </a:solidFill>
                <a:uFill>
                  <a:solidFill>
                    <a:srgbClr val="ffffff"/>
                  </a:solidFill>
                </a:uFill>
                <a:latin typeface="等线"/>
              </a:rPr>
              <a:t>urban road</a:t>
            </a:r>
            <a:r>
              <a:rPr b="0" lang="en-US" sz="1400" spc="-1" strike="noStrike">
                <a:solidFill>
                  <a:srgbClr val="000000"/>
                </a:solidFill>
                <a:uFill>
                  <a:solidFill>
                    <a:srgbClr val="ffffff"/>
                  </a:solidFill>
                </a:uFill>
                <a:latin typeface="等线"/>
              </a:rPr>
              <a:t>.</a:t>
            </a:r>
            <a:endParaRPr b="0" lang="en-US" sz="1800" spc="-1" strike="noStrike">
              <a:solidFill>
                <a:srgbClr val="000000"/>
              </a:solidFill>
              <a:uFill>
                <a:solidFill>
                  <a:srgbClr val="ffffff"/>
                </a:solidFill>
              </a:uFill>
              <a:latin typeface="Arial"/>
            </a:endParaRPr>
          </a:p>
        </p:txBody>
      </p:sp>
      <p:sp>
        <p:nvSpPr>
          <p:cNvPr id="189" name="CustomShape 5"/>
          <p:cNvSpPr/>
          <p:nvPr/>
        </p:nvSpPr>
        <p:spPr>
          <a:xfrm>
            <a:off x="5475600" y="2391480"/>
            <a:ext cx="6095520" cy="17362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the median localization error for Ctrack is very large for small and large segment lengths,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S-HMM has a </a:t>
            </a:r>
            <a:r>
              <a:rPr b="0" lang="en-US" sz="1800" spc="-1" strike="noStrike">
                <a:solidFill>
                  <a:srgbClr val="c00000"/>
                </a:solidFill>
                <a:uFill>
                  <a:solidFill>
                    <a:srgbClr val="ffffff"/>
                  </a:solidFill>
                </a:uFill>
                <a:latin typeface="等线"/>
              </a:rPr>
              <a:t>stable localization error</a:t>
            </a:r>
            <a:r>
              <a:rPr b="0" lang="en-US" sz="1800" spc="-1" strike="noStrike">
                <a:solidFill>
                  <a:srgbClr val="000000"/>
                </a:solidFill>
                <a:uFill>
                  <a:solidFill>
                    <a:srgbClr val="ffffff"/>
                  </a:solidFill>
                </a:uFill>
                <a:latin typeface="等线"/>
              </a:rPr>
              <a:t> due to the inclusion of the driver and RSSI statistics.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the median error of S-HMM is smaller than that of Ctrack for all segment lengths</a:t>
            </a:r>
            <a:endParaRPr b="0" lang="en-US" sz="1800" spc="-1" strike="noStrike">
              <a:solidFill>
                <a:srgbClr val="000000"/>
              </a:solidFill>
              <a:uFill>
                <a:solidFill>
                  <a:srgbClr val="ffffff"/>
                </a:solidFill>
              </a:uFill>
              <a:latin typeface="Arial"/>
            </a:endParaRPr>
          </a:p>
        </p:txBody>
      </p:sp>
      <p:sp>
        <p:nvSpPr>
          <p:cNvPr id="190" name="CustomShape 6"/>
          <p:cNvSpPr/>
          <p:nvPr/>
        </p:nvSpPr>
        <p:spPr>
          <a:xfrm>
            <a:off x="5461920" y="4163040"/>
            <a:ext cx="6729840" cy="2558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C-Track: The cost of the observed RSSI vector is a weighted function of the </a:t>
            </a:r>
            <a:r>
              <a:rPr b="0" lang="en-US" sz="1800" spc="-1" strike="noStrike">
                <a:solidFill>
                  <a:srgbClr val="0070c0"/>
                </a:solidFill>
                <a:uFill>
                  <a:solidFill>
                    <a:srgbClr val="ffffff"/>
                  </a:solidFill>
                </a:uFill>
                <a:latin typeface="等线"/>
              </a:rPr>
              <a:t>Euclidean distance</a:t>
            </a:r>
            <a:r>
              <a:rPr b="0" lang="en-US" sz="1800" spc="-1" strike="noStrike">
                <a:solidFill>
                  <a:srgbClr val="000000"/>
                </a:solidFill>
                <a:uFill>
                  <a:solidFill>
                    <a:srgbClr val="ffffff"/>
                  </a:solidFill>
                </a:uFill>
                <a:latin typeface="等线"/>
              </a:rPr>
              <a:t> and the number of matching base stations between the observed vector and each RSSI vector in the training database.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等线"/>
              </a:rPr>
              <a:t>Ctrack assumes </a:t>
            </a:r>
            <a:r>
              <a:rPr b="0" lang="en-US" sz="1800" spc="-1" strike="noStrike">
                <a:solidFill>
                  <a:srgbClr val="c00000"/>
                </a:solidFill>
                <a:uFill>
                  <a:solidFill>
                    <a:srgbClr val="ffffff"/>
                  </a:solidFill>
                </a:uFill>
                <a:latin typeface="等线"/>
              </a:rPr>
              <a:t>uniform transition probability </a:t>
            </a:r>
            <a:r>
              <a:rPr b="0" lang="en-US" sz="1800" spc="-1" strike="noStrike">
                <a:solidFill>
                  <a:srgbClr val="000000"/>
                </a:solidFill>
                <a:uFill>
                  <a:solidFill>
                    <a:srgbClr val="ffffff"/>
                  </a:solidFill>
                </a:uFill>
                <a:latin typeface="等线"/>
              </a:rPr>
              <a:t>from </a:t>
            </a:r>
            <a:r>
              <a:rPr b="0" lang="en-US" sz="1800" spc="-1" strike="noStrike">
                <a:solidFill>
                  <a:srgbClr val="0070c0"/>
                </a:solidFill>
                <a:uFill>
                  <a:solidFill>
                    <a:srgbClr val="ffffff"/>
                  </a:solidFill>
                </a:uFill>
                <a:latin typeface="等线"/>
              </a:rPr>
              <a:t>the current grid cell </a:t>
            </a:r>
            <a:r>
              <a:rPr b="0" lang="en-US" sz="1800" spc="-1" strike="noStrike">
                <a:solidFill>
                  <a:srgbClr val="000000"/>
                </a:solidFill>
                <a:uFill>
                  <a:solidFill>
                    <a:srgbClr val="ffffff"/>
                  </a:solidFill>
                </a:uFill>
                <a:latin typeface="等线"/>
              </a:rPr>
              <a:t>to </a:t>
            </a:r>
            <a:r>
              <a:rPr b="0" lang="en-US" sz="1800" spc="-1" strike="noStrike">
                <a:solidFill>
                  <a:srgbClr val="0070c0"/>
                </a:solidFill>
                <a:uFill>
                  <a:solidFill>
                    <a:srgbClr val="ffffff"/>
                  </a:solidFill>
                </a:uFill>
                <a:latin typeface="等线"/>
              </a:rPr>
              <a:t>each of the adjacent cells </a:t>
            </a:r>
            <a:r>
              <a:rPr b="0" lang="en-US" sz="1800" spc="-1" strike="noStrike">
                <a:solidFill>
                  <a:srgbClr val="000000"/>
                </a:solidFill>
                <a:uFill>
                  <a:solidFill>
                    <a:srgbClr val="ffffff"/>
                  </a:solidFill>
                </a:uFill>
                <a:latin typeface="等线"/>
              </a:rPr>
              <a:t>and is adapted here for the localization on the road.</a:t>
            </a:r>
            <a:endParaRPr b="0" lang="en-US" sz="1800" spc="-1" strike="noStrike">
              <a:solidFill>
                <a:srgbClr val="000000"/>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sp>
        <p:nvSpPr>
          <p:cNvPr id="192" name="TextShape 2"/>
          <p:cNvSpPr txBox="1"/>
          <p:nvPr/>
        </p:nvSpPr>
        <p:spPr>
          <a:xfrm>
            <a:off x="838080" y="1825560"/>
            <a:ext cx="10515240" cy="4350960"/>
          </a:xfrm>
          <a:prstGeom prst="rect">
            <a:avLst/>
          </a:prstGeom>
          <a:noFill/>
          <a:ln>
            <a:noFill/>
          </a:ln>
        </p:spPr>
        <p:txBody>
          <a:bodyPr/>
          <a:p>
            <a:endParaRPr b="0" lang="zh-CN" sz="2800" spc="-1" strike="noStrike">
              <a:solidFill>
                <a:srgbClr val="000000"/>
              </a:solidFill>
              <a:uFill>
                <a:solidFill>
                  <a:srgbClr val="ffffff"/>
                </a:solidFill>
              </a:uFill>
              <a:latin typeface="等线"/>
            </a:endParaRPr>
          </a:p>
        </p:txBody>
      </p:sp>
      <p:pic>
        <p:nvPicPr>
          <p:cNvPr id="193" name="图片 3" descr=""/>
          <p:cNvPicPr/>
          <p:nvPr/>
        </p:nvPicPr>
        <p:blipFill>
          <a:blip r:embed="rId1"/>
          <a:stretch/>
        </p:blipFill>
        <p:spPr>
          <a:xfrm>
            <a:off x="171360" y="1690560"/>
            <a:ext cx="6428880" cy="5000400"/>
          </a:xfrm>
          <a:prstGeom prst="rect">
            <a:avLst/>
          </a:prstGeom>
          <a:ln>
            <a:noFill/>
          </a:ln>
        </p:spPr>
      </p:pic>
      <p:sp>
        <p:nvSpPr>
          <p:cNvPr id="194" name="CustomShape 3"/>
          <p:cNvSpPr/>
          <p:nvPr/>
        </p:nvSpPr>
        <p:spPr>
          <a:xfrm>
            <a:off x="6568920" y="1742040"/>
            <a:ext cx="5451120" cy="3107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In the KNN algorithm, all the collected RSSI vectors and the corresponding GPS locations are stored during the training phase.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等线"/>
              </a:rPr>
              <a:t>During the tracking phase, the received RSSI vector at an unknown location is compared with all the RSSI vectors stored in the database, and its location is estimated as the average of the GPS locations of the K-closest RSSI vectors in terms of Euclidean distance.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195" name="CustomShape 4"/>
          <p:cNvSpPr/>
          <p:nvPr/>
        </p:nvSpPr>
        <p:spPr>
          <a:xfrm>
            <a:off x="6429240" y="4798080"/>
            <a:ext cx="5676840" cy="2009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the localization error for S-HMM is always to the left of the Ctrack and KNN algorithms for all the segment lengths.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800" spc="-1" strike="noStrike">
                <a:solidFill>
                  <a:srgbClr val="000000"/>
                </a:solidFill>
                <a:uFill>
                  <a:solidFill>
                    <a:srgbClr val="ffffff"/>
                  </a:solidFill>
                </a:uFill>
                <a:latin typeface="等线"/>
              </a:rPr>
              <a:t>The cdf of the localization error for the urban road and suburban roads in Istanbul, Turkey, and in New Delhi, India exhibits a similar behavior.</a:t>
            </a:r>
            <a:endParaRPr b="0" lang="en-US" sz="1800" spc="-1" strike="noStrike">
              <a:solidFill>
                <a:srgbClr val="000000"/>
              </a:solidFill>
              <a:uFill>
                <a:solidFill>
                  <a:srgbClr val="ffffff"/>
                </a:solidFill>
              </a:uFill>
              <a:latin typeface="Arial"/>
            </a:endParaRPr>
          </a:p>
        </p:txBody>
      </p:sp>
      <p:sp>
        <p:nvSpPr>
          <p:cNvPr id="196" name="CustomShape 5"/>
          <p:cNvSpPr/>
          <p:nvPr/>
        </p:nvSpPr>
        <p:spPr>
          <a:xfrm>
            <a:off x="8689680" y="6488640"/>
            <a:ext cx="37609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V. PERFORMANCE EVALUATION </a:t>
            </a:r>
            <a:endParaRPr b="0" lang="en-US" sz="1800" spc="-1" strike="noStrike">
              <a:solidFill>
                <a:srgbClr val="0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838080" y="365040"/>
            <a:ext cx="10515240" cy="1325160"/>
          </a:xfrm>
          <a:prstGeom prst="rect">
            <a:avLst/>
          </a:prstGeom>
          <a:noFill/>
          <a:ln>
            <a:noFill/>
          </a:ln>
        </p:spPr>
        <p:txBody>
          <a:bodyPr anchor="ctr"/>
          <a:p>
            <a:pPr>
              <a:lnSpc>
                <a:spcPct val="90000"/>
              </a:lnSpc>
            </a:pPr>
            <a:r>
              <a:rPr b="0" lang="zh-CN" sz="4000" spc="-1" strike="noStrike">
                <a:solidFill>
                  <a:srgbClr val="000000"/>
                </a:solidFill>
                <a:uFill>
                  <a:solidFill>
                    <a:srgbClr val="ffffff"/>
                  </a:solidFill>
                </a:uFill>
                <a:latin typeface="等线 Light"/>
              </a:rPr>
              <a:t>B. Effect of Including Driver and RSSI Statistics </a:t>
            </a:r>
            <a:endParaRPr b="0" lang="zh-CN" sz="1800" spc="-1" strike="noStrike">
              <a:solidFill>
                <a:srgbClr val="000000"/>
              </a:solidFill>
              <a:uFill>
                <a:solidFill>
                  <a:srgbClr val="ffffff"/>
                </a:solidFill>
              </a:uFill>
              <a:latin typeface="等线"/>
            </a:endParaRPr>
          </a:p>
        </p:txBody>
      </p:sp>
      <p:pic>
        <p:nvPicPr>
          <p:cNvPr id="198" name="图片 3" descr=""/>
          <p:cNvPicPr/>
          <p:nvPr/>
        </p:nvPicPr>
        <p:blipFill>
          <a:blip r:embed="rId1"/>
          <a:stretch/>
        </p:blipFill>
        <p:spPr>
          <a:xfrm>
            <a:off x="444960" y="1401120"/>
            <a:ext cx="4766760" cy="3208320"/>
          </a:xfrm>
          <a:prstGeom prst="rect">
            <a:avLst/>
          </a:prstGeom>
          <a:ln>
            <a:noFill/>
          </a:ln>
        </p:spPr>
      </p:pic>
      <p:sp>
        <p:nvSpPr>
          <p:cNvPr id="199" name="CustomShape 2"/>
          <p:cNvSpPr/>
          <p:nvPr/>
        </p:nvSpPr>
        <p:spPr>
          <a:xfrm>
            <a:off x="5205960" y="1499760"/>
            <a:ext cx="6985800" cy="34995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Effect of including the driver and RSSI statistics on the localization error by comparing the performance of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S-HMM </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variations of S-HMM, including different transition probabilities and different cost functions for the urban road at medium traffic in Istanbul, Turkey.</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S-HMM uses </a:t>
            </a:r>
            <a:r>
              <a:rPr b="0" lang="en-US" sz="1400" spc="-1" strike="noStrike">
                <a:solidFill>
                  <a:srgbClr val="0070c0"/>
                </a:solidFill>
                <a:uFill>
                  <a:solidFill>
                    <a:srgbClr val="ffffff"/>
                  </a:solidFill>
                </a:uFill>
                <a:latin typeface="等线"/>
              </a:rPr>
              <a:t>driver and RSSI statistics</a:t>
            </a:r>
            <a:r>
              <a:rPr b="0" lang="en-US" sz="1400" spc="-1" strike="noStrike">
                <a:solidFill>
                  <a:srgbClr val="000000"/>
                </a:solidFill>
                <a:uFill>
                  <a:solidFill>
                    <a:srgbClr val="ffffff"/>
                  </a:solidFill>
                </a:uFill>
                <a:latin typeface="等线"/>
              </a:rPr>
              <a:t> to determine the transition probability matrix and emission probability of the HMM, respectively</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S-HMM w/ Ctrack cost &amp; S-HMM w/ Manhattan cost</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driver statistics to determine the transition probability matrix</a:t>
            </a:r>
            <a:endParaRPr b="0" lang="en-US" sz="1800" spc="-1" strike="noStrike">
              <a:solidFill>
                <a:srgbClr val="000000"/>
              </a:solidFill>
              <a:uFill>
                <a:solidFill>
                  <a:srgbClr val="ffffff"/>
                </a:solidFill>
              </a:uFill>
              <a:latin typeface="Arial"/>
            </a:endParaRPr>
          </a:p>
          <a:p>
            <a:pPr lvl="1" marL="7430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ctrack cost function &amp; Manhattan cost for emission score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a:t>
            </a:r>
            <a:r>
              <a:rPr b="0" lang="en-US" sz="1400" spc="-1" strike="noStrike">
                <a:solidFill>
                  <a:srgbClr val="000000"/>
                </a:solidFill>
                <a:uFill>
                  <a:solidFill>
                    <a:srgbClr val="ffffff"/>
                  </a:solidFill>
                </a:uFill>
                <a:latin typeface="等线"/>
              </a:rPr>
              <a:t>S-HMM w/ equal trans.prob: uses RSSI statistics to determine the emission probability but uses uniform transition probability to the adjacent segments.</a:t>
            </a:r>
            <a:endParaRPr b="0" lang="en-US" sz="1800" spc="-1" strike="noStrike">
              <a:solidFill>
                <a:srgbClr val="000000"/>
              </a:solidFill>
              <a:uFill>
                <a:solidFill>
                  <a:srgbClr val="ffffff"/>
                </a:solidFill>
              </a:uFill>
              <a:latin typeface="Arial"/>
            </a:endParaRPr>
          </a:p>
        </p:txBody>
      </p:sp>
      <p:sp>
        <p:nvSpPr>
          <p:cNvPr id="200" name="CustomShape 3"/>
          <p:cNvSpPr/>
          <p:nvPr/>
        </p:nvSpPr>
        <p:spPr>
          <a:xfrm>
            <a:off x="0" y="4706640"/>
            <a:ext cx="6095520" cy="11552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Ctrack cost performs worst as the segment length increases,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Manhattan cost is more stable but still performs worse than S-HMM.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The cost function is the main reason for the increase in the localization error of Ctrack as the segment length increases</a:t>
            </a:r>
            <a:endParaRPr b="0" lang="en-US" sz="1800" spc="-1" strike="noStrike">
              <a:solidFill>
                <a:srgbClr val="000000"/>
              </a:solidFill>
              <a:uFill>
                <a:solidFill>
                  <a:srgbClr val="ffffff"/>
                </a:solidFill>
              </a:uFill>
              <a:latin typeface="Arial"/>
            </a:endParaRPr>
          </a:p>
        </p:txBody>
      </p:sp>
      <p:sp>
        <p:nvSpPr>
          <p:cNvPr id="201" name="CustomShape 4"/>
          <p:cNvSpPr/>
          <p:nvPr/>
        </p:nvSpPr>
        <p:spPr>
          <a:xfrm>
            <a:off x="0" y="5828400"/>
            <a:ext cx="6095520" cy="9428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400" spc="-1" strike="noStrike">
                <a:solidFill>
                  <a:srgbClr val="000000"/>
                </a:solidFill>
                <a:uFill>
                  <a:solidFill>
                    <a:srgbClr val="ffffff"/>
                  </a:solidFill>
                </a:uFill>
                <a:latin typeface="等线"/>
              </a:rPr>
              <a:t>S-HMM vs. “S-HMM w/ equal trans.prob.,”: the assumption of uniform distribution for the transition probability is the main reason for the steep increase in the localization error of Ctrack as the segment length decreases.</a:t>
            </a:r>
            <a:endParaRPr b="0" lang="en-US" sz="1800" spc="-1" strike="noStrike">
              <a:solidFill>
                <a:srgbClr val="000000"/>
              </a:solidFill>
              <a:uFill>
                <a:solidFill>
                  <a:srgbClr val="ffffff"/>
                </a:solidFill>
              </a:uFill>
              <a:latin typeface="Arial"/>
            </a:endParaRPr>
          </a:p>
        </p:txBody>
      </p:sp>
      <p:sp>
        <p:nvSpPr>
          <p:cNvPr id="202" name="CustomShape 5"/>
          <p:cNvSpPr/>
          <p:nvPr/>
        </p:nvSpPr>
        <p:spPr>
          <a:xfrm>
            <a:off x="5864400" y="4752720"/>
            <a:ext cx="6327360" cy="2279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600" spc="-1" strike="noStrike">
                <a:solidFill>
                  <a:srgbClr val="000000"/>
                </a:solidFill>
                <a:uFill>
                  <a:solidFill>
                    <a:srgbClr val="ffffff"/>
                  </a:solidFill>
                </a:uFill>
                <a:latin typeface="等线"/>
              </a:rPr>
              <a:t>The localization error of “S-HMM w/ equal trans.prob.” is smaller than that of S-HMM when the segment length is above 40 m</a:t>
            </a:r>
            <a:endParaRPr b="0" lang="en-US" sz="1800" spc="-1" strike="noStrike">
              <a:solidFill>
                <a:srgbClr val="000000"/>
              </a:solidFill>
              <a:uFill>
                <a:solidFill>
                  <a:srgbClr val="ffffff"/>
                </a:solidFill>
              </a:uFill>
              <a:latin typeface="Arial"/>
            </a:endParaRPr>
          </a:p>
          <a:p>
            <a:pPr marL="285840" indent="-285480">
              <a:lnSpc>
                <a:spcPct val="100000"/>
              </a:lnSpc>
              <a:buClr>
                <a:srgbClr val="c00000"/>
              </a:buClr>
              <a:buFont typeface="Arial"/>
              <a:buChar char="•"/>
            </a:pPr>
            <a:r>
              <a:rPr b="0" lang="en-US" sz="1600" spc="-1" strike="noStrike">
                <a:solidFill>
                  <a:srgbClr val="c00000"/>
                </a:solidFill>
                <a:uFill>
                  <a:solidFill>
                    <a:srgbClr val="ffffff"/>
                  </a:solidFill>
                </a:uFill>
                <a:latin typeface="等线"/>
              </a:rPr>
              <a:t>our implicit assumption </a:t>
            </a:r>
            <a:r>
              <a:rPr b="0" lang="en-US" sz="1600" spc="-1" strike="noStrike">
                <a:solidFill>
                  <a:srgbClr val="000000"/>
                </a:solidFill>
                <a:uFill>
                  <a:solidFill>
                    <a:srgbClr val="ffffff"/>
                  </a:solidFill>
                </a:uFill>
                <a:latin typeface="等线"/>
              </a:rPr>
              <a:t>of memoryless transitions between road segments in determining the statistics of the driver’s behavior </a:t>
            </a:r>
            <a:r>
              <a:rPr b="0" lang="en-US" sz="1600" spc="-1" strike="noStrike">
                <a:solidFill>
                  <a:srgbClr val="c00000"/>
                </a:solidFill>
                <a:uFill>
                  <a:solidFill>
                    <a:srgbClr val="ffffff"/>
                  </a:solidFill>
                </a:uFill>
                <a:latin typeface="等线"/>
              </a:rPr>
              <a:t>loses validity </a:t>
            </a:r>
            <a:r>
              <a:rPr b="0" lang="en-US" sz="1600" spc="-1" strike="noStrike">
                <a:solidFill>
                  <a:srgbClr val="000000"/>
                </a:solidFill>
                <a:uFill>
                  <a:solidFill>
                    <a:srgbClr val="ffffff"/>
                  </a:solidFill>
                </a:uFill>
                <a:latin typeface="等线"/>
              </a:rPr>
              <a:t>as the segment length increases. </a:t>
            </a:r>
            <a:endParaRPr b="0" lang="en-US" sz="1800" spc="-1" strike="noStrike">
              <a:solidFill>
                <a:srgbClr val="000000"/>
              </a:solidFill>
              <a:uFill>
                <a:solidFill>
                  <a:srgbClr val="ffffff"/>
                </a:solidFill>
              </a:uFill>
              <a:latin typeface="Arial"/>
            </a:endParaRPr>
          </a:p>
          <a:p>
            <a:pPr marL="285840" indent="-285480">
              <a:lnSpc>
                <a:spcPct val="100000"/>
              </a:lnSpc>
              <a:buClr>
                <a:srgbClr val="000000"/>
              </a:buClr>
              <a:buFont typeface="Arial"/>
              <a:buChar char="•"/>
            </a:pPr>
            <a:r>
              <a:rPr b="0" lang="en-US" sz="1600" spc="-1" strike="noStrike">
                <a:solidFill>
                  <a:srgbClr val="000000"/>
                </a:solidFill>
                <a:uFill>
                  <a:solidFill>
                    <a:srgbClr val="ffffff"/>
                  </a:solidFill>
                </a:uFill>
                <a:latin typeface="等线"/>
              </a:rPr>
              <a:t>As the segment length increases, we may need to include the state duration density in the HMM.</a:t>
            </a:r>
            <a:endParaRPr b="0" lang="en-US" sz="1800" spc="-1" strike="noStrike">
              <a:solidFill>
                <a:srgbClr val="000000"/>
              </a:solidFill>
              <a:uFill>
                <a:solidFill>
                  <a:srgbClr val="ffffff"/>
                </a:solidFill>
              </a:uFill>
              <a:latin typeface="Arial"/>
            </a:endParaRPr>
          </a:p>
        </p:txBody>
      </p:sp>
      <p:sp>
        <p:nvSpPr>
          <p:cNvPr id="203" name="CustomShape 6"/>
          <p:cNvSpPr/>
          <p:nvPr/>
        </p:nvSpPr>
        <p:spPr>
          <a:xfrm>
            <a:off x="8689680" y="6488640"/>
            <a:ext cx="37609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V. PERFORMANCE EVALUATION </a:t>
            </a:r>
            <a:endParaRPr b="0" lang="en-US" sz="1800" spc="-1" strike="noStrike">
              <a:solidFill>
                <a:srgbClr val="000000"/>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C. Energy Consumption Comparison </a:t>
            </a:r>
            <a:endParaRPr b="0" lang="zh-CN" sz="1800" spc="-1" strike="noStrike">
              <a:solidFill>
                <a:srgbClr val="000000"/>
              </a:solidFill>
              <a:uFill>
                <a:solidFill>
                  <a:srgbClr val="ffffff"/>
                </a:solidFill>
              </a:uFill>
              <a:latin typeface="等线"/>
            </a:endParaRPr>
          </a:p>
        </p:txBody>
      </p:sp>
      <p:sp>
        <p:nvSpPr>
          <p:cNvPr id="205" name="TextShape 2"/>
          <p:cNvSpPr txBox="1"/>
          <p:nvPr/>
        </p:nvSpPr>
        <p:spPr>
          <a:xfrm>
            <a:off x="838080" y="1825560"/>
            <a:ext cx="10515240" cy="47332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cell phone is expected to operate in the tracking phase after a short training period.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training can be also done by using some voluntary mobile phones only.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Since cell phones continuously track base stations as part of their normal operation, the marginal energy cost of the tracking phase is driven by </a:t>
            </a:r>
            <a:r>
              <a:rPr b="1" lang="zh-CN" sz="2800" spc="-1" strike="noStrike">
                <a:solidFill>
                  <a:srgbClr val="c00000"/>
                </a:solidFill>
                <a:uFill>
                  <a:solidFill>
                    <a:srgbClr val="ffffff"/>
                  </a:solidFill>
                </a:uFill>
                <a:latin typeface="等线"/>
              </a:rPr>
              <a:t>the CPU load </a:t>
            </a:r>
            <a:r>
              <a:rPr b="0" lang="zh-CN" sz="2800" spc="-1" strike="noStrike">
                <a:solidFill>
                  <a:srgbClr val="000000"/>
                </a:solidFill>
                <a:uFill>
                  <a:solidFill>
                    <a:srgbClr val="ffffff"/>
                  </a:solidFill>
                </a:uFill>
                <a:latin typeface="等线"/>
              </a:rPr>
              <a:t>to process base station signatures and to send this information to the central server.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Processing a cell tower signature might require at most 100 000 instructions, which costs at most 30 μJ on an ARM Cortex-A8 processor. </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energy required to </a:t>
            </a:r>
            <a:r>
              <a:rPr b="1" lang="zh-CN" sz="2800" spc="-1" strike="noStrike">
                <a:solidFill>
                  <a:srgbClr val="c00000"/>
                </a:solidFill>
                <a:uFill>
                  <a:solidFill>
                    <a:srgbClr val="ffffff"/>
                  </a:solidFill>
                </a:uFill>
                <a:latin typeface="等线"/>
              </a:rPr>
              <a:t>send the packets </a:t>
            </a:r>
            <a:r>
              <a:rPr b="0" lang="zh-CN" sz="2800" spc="-1" strike="noStrike">
                <a:solidFill>
                  <a:srgbClr val="000000"/>
                </a:solidFill>
                <a:uFill>
                  <a:solidFill>
                    <a:srgbClr val="ffffff"/>
                  </a:solidFill>
                </a:uFill>
                <a:latin typeface="等线"/>
              </a:rPr>
              <a:t>depends on how frequently the data are uploaded to the central server.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 negligible amount of additional power is consumed if </a:t>
            </a:r>
            <a:r>
              <a:rPr b="1" lang="zh-CN" sz="2400" spc="-1" strike="noStrike">
                <a:solidFill>
                  <a:srgbClr val="c00000"/>
                </a:solidFill>
                <a:uFill>
                  <a:solidFill>
                    <a:srgbClr val="ffffff"/>
                  </a:solidFill>
                </a:uFill>
                <a:latin typeface="等线"/>
              </a:rPr>
              <a:t>the collected data are compressed </a:t>
            </a:r>
            <a:r>
              <a:rPr b="0" lang="zh-CN" sz="2400" spc="-1" strike="noStrike">
                <a:solidFill>
                  <a:srgbClr val="000000"/>
                </a:solidFill>
                <a:uFill>
                  <a:solidFill>
                    <a:srgbClr val="ffffff"/>
                  </a:solidFill>
                </a:uFill>
                <a:latin typeface="等线"/>
              </a:rPr>
              <a:t>using simple gzip compression and are sent every minute.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Acquiring cell-phone signatures with a period of 2 s therefore results in power consumption of 15 μW. </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power consumption of GPS on the other hand is measured to be around 400 mW, which is several orders larger than that of the GSM-based localization. </a:t>
            </a:r>
            <a:endParaRPr b="0" lang="zh-CN" sz="2800" spc="-1" strike="noStrike">
              <a:solidFill>
                <a:srgbClr val="000000"/>
              </a:solidFill>
              <a:uFill>
                <a:solidFill>
                  <a:srgbClr val="ffffff"/>
                </a:solidFill>
              </a:uFill>
              <a:latin typeface="等线"/>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VI. CONCLUSION </a:t>
            </a:r>
            <a:endParaRPr b="0" lang="zh-CN" sz="1800" spc="-1" strike="noStrike">
              <a:solidFill>
                <a:srgbClr val="000000"/>
              </a:solidFill>
              <a:uFill>
                <a:solidFill>
                  <a:srgbClr val="ffffff"/>
                </a:solidFill>
              </a:uFill>
              <a:latin typeface="等线"/>
            </a:endParaRPr>
          </a:p>
        </p:txBody>
      </p:sp>
      <p:sp>
        <p:nvSpPr>
          <p:cNvPr id="207" name="TextShape 2"/>
          <p:cNvSpPr txBox="1"/>
          <p:nvPr/>
        </p:nvSpPr>
        <p:spPr>
          <a:xfrm>
            <a:off x="838080" y="1825560"/>
            <a:ext cx="10515240" cy="47332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We proposed </a:t>
            </a:r>
            <a:r>
              <a:rPr b="0" lang="zh-CN" sz="2800" spc="-1" strike="noStrike">
                <a:solidFill>
                  <a:srgbClr val="c00000"/>
                </a:solidFill>
                <a:uFill>
                  <a:solidFill>
                    <a:srgbClr val="ffffff"/>
                  </a:solidFill>
                </a:uFill>
                <a:latin typeface="等线"/>
              </a:rPr>
              <a:t>a statistical fingerprinting approach </a:t>
            </a:r>
            <a:r>
              <a:rPr b="0" lang="zh-CN" sz="2800" spc="-1" strike="noStrike">
                <a:solidFill>
                  <a:srgbClr val="000000"/>
                </a:solidFill>
                <a:uFill>
                  <a:solidFill>
                    <a:srgbClr val="ffffff"/>
                  </a:solidFill>
                </a:uFill>
                <a:latin typeface="等线"/>
              </a:rPr>
              <a:t>to position a mobile device </a:t>
            </a:r>
            <a:r>
              <a:rPr b="0" lang="zh-CN" sz="2800" spc="-1" strike="noStrike">
                <a:solidFill>
                  <a:srgbClr val="0070c0"/>
                </a:solidFill>
                <a:uFill>
                  <a:solidFill>
                    <a:srgbClr val="ffffff"/>
                  </a:solidFill>
                </a:uFill>
                <a:latin typeface="等线"/>
              </a:rPr>
              <a:t>that follows any predetermined route </a:t>
            </a:r>
            <a:r>
              <a:rPr b="0" lang="zh-CN" sz="2800" spc="-1" strike="noStrike">
                <a:solidFill>
                  <a:srgbClr val="000000"/>
                </a:solidFill>
                <a:uFill>
                  <a:solidFill>
                    <a:srgbClr val="ffffff"/>
                  </a:solidFill>
                </a:uFill>
                <a:latin typeface="等线"/>
              </a:rPr>
              <a:t>by </a:t>
            </a:r>
            <a:r>
              <a:rPr b="0" lang="zh-CN" sz="2800" spc="-1" strike="noStrike">
                <a:solidFill>
                  <a:srgbClr val="0070c0"/>
                </a:solidFill>
                <a:uFill>
                  <a:solidFill>
                    <a:srgbClr val="ffffff"/>
                  </a:solidFill>
                </a:uFill>
                <a:latin typeface="等线"/>
              </a:rPr>
              <a:t>using RSSI measurements</a:t>
            </a:r>
            <a:r>
              <a:rPr b="0" lang="zh-CN" sz="2800" spc="-1" strike="noStrike">
                <a:solidFill>
                  <a:srgbClr val="c00000"/>
                </a:solidFill>
                <a:uFill>
                  <a:solidFill>
                    <a:srgbClr val="ffffff"/>
                  </a:solidFill>
                </a:uFill>
                <a:latin typeface="等线"/>
              </a:rPr>
              <a:t> </a:t>
            </a:r>
            <a:r>
              <a:rPr b="0" lang="zh-CN" sz="2800" spc="-1" strike="noStrike">
                <a:solidFill>
                  <a:srgbClr val="000000"/>
                </a:solidFill>
                <a:uFill>
                  <a:solidFill>
                    <a:srgbClr val="ffffff"/>
                  </a:solidFill>
                </a:uFill>
                <a:latin typeface="等线"/>
              </a:rPr>
              <a:t>recorded from at most seven cellular base stations in the course of the </a:t>
            </a:r>
            <a:r>
              <a:rPr b="0" lang="zh-CN" sz="2800" spc="-1" strike="noStrike">
                <a:solidFill>
                  <a:srgbClr val="0070c0"/>
                </a:solidFill>
                <a:uFill>
                  <a:solidFill>
                    <a:srgbClr val="ffffff"/>
                  </a:solidFill>
                </a:uFill>
                <a:latin typeface="等线"/>
              </a:rPr>
              <a:t>normal operation </a:t>
            </a:r>
            <a:r>
              <a:rPr b="0" lang="zh-CN" sz="2800" spc="-1" strike="noStrike">
                <a:solidFill>
                  <a:srgbClr val="000000"/>
                </a:solidFill>
                <a:uFill>
                  <a:solidFill>
                    <a:srgbClr val="ffffff"/>
                  </a:solidFill>
                </a:uFill>
                <a:latin typeface="等线"/>
              </a:rPr>
              <a:t>of GSM-based mobile phones with </a:t>
            </a:r>
            <a:r>
              <a:rPr b="0" lang="zh-CN" sz="2800" spc="-1" strike="noStrike">
                <a:solidFill>
                  <a:srgbClr val="0070c0"/>
                </a:solidFill>
                <a:uFill>
                  <a:solidFill>
                    <a:srgbClr val="ffffff"/>
                  </a:solidFill>
                </a:uFill>
                <a:latin typeface="等线"/>
              </a:rPr>
              <a:t>minimal energy consumption</a:t>
            </a:r>
            <a:r>
              <a:rPr b="0" lang="zh-CN" sz="2800" spc="-1" strike="noStrike">
                <a:solidFill>
                  <a:srgbClr val="000000"/>
                </a:solidFill>
                <a:uFill>
                  <a:solidFill>
                    <a:srgbClr val="ffffff"/>
                  </a:solidFill>
                </a:uFill>
                <a:latin typeface="等线"/>
              </a:rPr>
              <a:t>.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We incorporate the </a:t>
            </a:r>
            <a:r>
              <a:rPr b="0" lang="zh-CN" sz="2800" spc="-1" strike="noStrike">
                <a:solidFill>
                  <a:srgbClr val="0070c0"/>
                </a:solidFill>
                <a:uFill>
                  <a:solidFill>
                    <a:srgbClr val="ffffff"/>
                  </a:solidFill>
                </a:uFill>
                <a:latin typeface="等线"/>
              </a:rPr>
              <a:t>route constraint </a:t>
            </a:r>
            <a:r>
              <a:rPr b="0" lang="zh-CN" sz="2800" spc="-1" strike="noStrike">
                <a:solidFill>
                  <a:srgbClr val="000000"/>
                </a:solidFill>
                <a:uFill>
                  <a:solidFill>
                    <a:srgbClr val="ffffff"/>
                  </a:solidFill>
                </a:uFill>
                <a:latin typeface="等线"/>
              </a:rPr>
              <a:t>for the motion of the vehicles by using an HMM.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We demonstrate that training the HMM based on the average </a:t>
            </a:r>
            <a:r>
              <a:rPr b="0" lang="zh-CN" sz="2800" spc="-1" strike="noStrike">
                <a:solidFill>
                  <a:srgbClr val="0070c0"/>
                </a:solidFill>
                <a:uFill>
                  <a:solidFill>
                    <a:srgbClr val="ffffff"/>
                  </a:solidFill>
                </a:uFill>
                <a:latin typeface="等线"/>
              </a:rPr>
              <a:t>driver statistics </a:t>
            </a:r>
            <a:r>
              <a:rPr b="0" lang="zh-CN" sz="2800" spc="-1" strike="noStrike">
                <a:solidFill>
                  <a:srgbClr val="000000"/>
                </a:solidFill>
                <a:uFill>
                  <a:solidFill>
                    <a:srgbClr val="ffffff"/>
                  </a:solidFill>
                </a:uFill>
                <a:latin typeface="等线"/>
              </a:rPr>
              <a:t>on the road and </a:t>
            </a:r>
            <a:r>
              <a:rPr b="0" lang="zh-CN" sz="2800" spc="-1" strike="noStrike">
                <a:solidFill>
                  <a:srgbClr val="0070c0"/>
                </a:solidFill>
                <a:uFill>
                  <a:solidFill>
                    <a:srgbClr val="ffffff"/>
                  </a:solidFill>
                </a:uFill>
                <a:latin typeface="等线"/>
              </a:rPr>
              <a:t>the probabilistic distribution of the RSSI vectors in each road segment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considerably improves the accuracy of the previously proposed HMM-based techniques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and provides localization performance robust over different segment lengths by using extensive cellular data collected in Istanbul, Turkey; Berkeley, CA, USA; and New Delhi, India.</a:t>
            </a:r>
            <a:endParaRPr b="0" lang="zh-CN" sz="2000" spc="-1" strike="noStrike">
              <a:solidFill>
                <a:srgbClr val="000000"/>
              </a:solidFill>
              <a:uFill>
                <a:solidFill>
                  <a:srgbClr val="ffffff"/>
                </a:solidFill>
              </a:uFill>
              <a:latin typeface="等线"/>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1523880" y="1474560"/>
            <a:ext cx="9143640" cy="2387160"/>
          </a:xfrm>
          <a:prstGeom prst="rect">
            <a:avLst/>
          </a:prstGeom>
          <a:noFill/>
          <a:ln>
            <a:noFill/>
          </a:ln>
        </p:spPr>
        <p:txBody>
          <a:bodyPr anchor="b"/>
          <a:p>
            <a:pPr algn="ctr">
              <a:lnSpc>
                <a:spcPct val="100000"/>
              </a:lnSpc>
            </a:pPr>
            <a:r>
              <a:rPr b="0" lang="zh-CN" sz="6000" spc="-1" strike="noStrike">
                <a:solidFill>
                  <a:srgbClr val="000000"/>
                </a:solidFill>
                <a:uFill>
                  <a:solidFill>
                    <a:srgbClr val="ffffff"/>
                  </a:solidFill>
                </a:uFill>
                <a:latin typeface="等线 Light"/>
              </a:rPr>
              <a:t>Ctrack—</a:t>
            </a:r>
            <a:r>
              <a:rPr b="0" lang="zh-CN" sz="6000" spc="-1" strike="noStrike">
                <a:solidFill>
                  <a:srgbClr val="000000"/>
                </a:solidFill>
                <a:uFill>
                  <a:solidFill>
                    <a:srgbClr val="ffffff"/>
                  </a:solidFill>
                </a:uFill>
                <a:latin typeface="等线 Light"/>
              </a:rPr>
              <a:t>
</a:t>
            </a:r>
            <a:r>
              <a:rPr b="0" lang="zh-CN" sz="4900" spc="-1" strike="noStrike">
                <a:solidFill>
                  <a:srgbClr val="000000"/>
                </a:solidFill>
                <a:uFill>
                  <a:solidFill>
                    <a:srgbClr val="ffffff"/>
                  </a:solidFill>
                </a:uFill>
                <a:latin typeface="等线 Light"/>
              </a:rPr>
              <a:t>Accurate, Low-Energy Trajectory Mapping for Mobile Devices</a:t>
            </a:r>
            <a:endParaRPr b="0" lang="zh-CN" sz="1800" spc="-1" strike="noStrike">
              <a:solidFill>
                <a:srgbClr val="000000"/>
              </a:solidFill>
              <a:uFill>
                <a:solidFill>
                  <a:srgbClr val="ffffff"/>
                </a:solidFill>
              </a:uFill>
              <a:latin typeface="等线"/>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10" name="内容占位符 4" descr=""/>
          <p:cNvPicPr/>
          <p:nvPr/>
        </p:nvPicPr>
        <p:blipFill>
          <a:blip r:embed="rId1"/>
          <a:stretch/>
        </p:blipFill>
        <p:spPr>
          <a:xfrm>
            <a:off x="8505720" y="1508760"/>
            <a:ext cx="3548520" cy="2667240"/>
          </a:xfrm>
          <a:prstGeom prst="rect">
            <a:avLst/>
          </a:prstGeom>
          <a:ln>
            <a:noFill/>
          </a:ln>
        </p:spPr>
      </p:pic>
      <p:pic>
        <p:nvPicPr>
          <p:cNvPr id="211" name="图片 6" descr=""/>
          <p:cNvPicPr/>
          <p:nvPr/>
        </p:nvPicPr>
        <p:blipFill>
          <a:blip r:embed="rId2"/>
          <a:stretch/>
        </p:blipFill>
        <p:spPr>
          <a:xfrm>
            <a:off x="73440" y="24480"/>
            <a:ext cx="3915720" cy="3022560"/>
          </a:xfrm>
          <a:prstGeom prst="rect">
            <a:avLst/>
          </a:prstGeom>
          <a:ln>
            <a:noFill/>
          </a:ln>
        </p:spPr>
      </p:pic>
      <p:pic>
        <p:nvPicPr>
          <p:cNvPr id="212" name="图片 8" descr=""/>
          <p:cNvPicPr/>
          <p:nvPr/>
        </p:nvPicPr>
        <p:blipFill>
          <a:blip r:embed="rId3"/>
          <a:stretch/>
        </p:blipFill>
        <p:spPr>
          <a:xfrm>
            <a:off x="4352760" y="24480"/>
            <a:ext cx="4000680" cy="3022560"/>
          </a:xfrm>
          <a:prstGeom prst="rect">
            <a:avLst/>
          </a:prstGeom>
          <a:ln>
            <a:noFill/>
          </a:ln>
        </p:spPr>
      </p:pic>
      <p:pic>
        <p:nvPicPr>
          <p:cNvPr id="213" name="图片 10" descr=""/>
          <p:cNvPicPr/>
          <p:nvPr/>
        </p:nvPicPr>
        <p:blipFill>
          <a:blip r:embed="rId4"/>
          <a:stretch/>
        </p:blipFill>
        <p:spPr>
          <a:xfrm>
            <a:off x="122400" y="3359880"/>
            <a:ext cx="4020840" cy="3030120"/>
          </a:xfrm>
          <a:prstGeom prst="rect">
            <a:avLst/>
          </a:prstGeom>
          <a:ln>
            <a:noFill/>
          </a:ln>
        </p:spPr>
      </p:pic>
      <p:pic>
        <p:nvPicPr>
          <p:cNvPr id="214" name="图片 12" descr=""/>
          <p:cNvPicPr/>
          <p:nvPr/>
        </p:nvPicPr>
        <p:blipFill>
          <a:blip r:embed="rId5"/>
          <a:stretch/>
        </p:blipFill>
        <p:spPr>
          <a:xfrm>
            <a:off x="4143240" y="3387960"/>
            <a:ext cx="4000680" cy="3002400"/>
          </a:xfrm>
          <a:prstGeom prst="rect">
            <a:avLst/>
          </a:prstGeom>
          <a:ln>
            <a:noFill/>
          </a:ln>
        </p:spPr>
      </p:pic>
      <p:sp>
        <p:nvSpPr>
          <p:cNvPr id="215" name="CustomShape 2"/>
          <p:cNvSpPr/>
          <p:nvPr/>
        </p:nvSpPr>
        <p:spPr>
          <a:xfrm>
            <a:off x="-272160" y="3022920"/>
            <a:ext cx="40964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(a) Raw points before sequencing </a:t>
            </a:r>
            <a:endParaRPr b="0" lang="en-US" sz="1800" spc="-1" strike="noStrike">
              <a:solidFill>
                <a:srgbClr val="000000"/>
              </a:solidFill>
              <a:uFill>
                <a:solidFill>
                  <a:srgbClr val="ffffff"/>
                </a:solidFill>
              </a:uFill>
              <a:latin typeface="Arial"/>
            </a:endParaRPr>
          </a:p>
        </p:txBody>
      </p:sp>
      <p:sp>
        <p:nvSpPr>
          <p:cNvPr id="216" name="CustomShape 3"/>
          <p:cNvSpPr/>
          <p:nvPr/>
        </p:nvSpPr>
        <p:spPr>
          <a:xfrm>
            <a:off x="4514040" y="2964960"/>
            <a:ext cx="3163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(b) After Grid Sequencing </a:t>
            </a:r>
            <a:endParaRPr b="0" lang="en-US" sz="1800" spc="-1" strike="noStrike">
              <a:solidFill>
                <a:srgbClr val="000000"/>
              </a:solidFill>
              <a:uFill>
                <a:solidFill>
                  <a:srgbClr val="ffffff"/>
                </a:solidFill>
              </a:uFill>
              <a:latin typeface="Arial"/>
            </a:endParaRPr>
          </a:p>
        </p:txBody>
      </p:sp>
      <p:sp>
        <p:nvSpPr>
          <p:cNvPr id="217" name="CustomShape 4"/>
          <p:cNvSpPr/>
          <p:nvPr/>
        </p:nvSpPr>
        <p:spPr>
          <a:xfrm>
            <a:off x="-7920" y="6358320"/>
            <a:ext cx="2462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(c) After smoothing </a:t>
            </a:r>
            <a:endParaRPr b="0" lang="en-US" sz="1800" spc="-1" strike="noStrike">
              <a:solidFill>
                <a:srgbClr val="000000"/>
              </a:solidFill>
              <a:uFill>
                <a:solidFill>
                  <a:srgbClr val="ffffff"/>
                </a:solidFill>
              </a:uFill>
              <a:latin typeface="Arial"/>
            </a:endParaRPr>
          </a:p>
        </p:txBody>
      </p:sp>
      <p:sp>
        <p:nvSpPr>
          <p:cNvPr id="218" name="CustomShape 5"/>
          <p:cNvSpPr/>
          <p:nvPr/>
        </p:nvSpPr>
        <p:spPr>
          <a:xfrm>
            <a:off x="4138920" y="6259680"/>
            <a:ext cx="36756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(d) Final map-matched output </a:t>
            </a:r>
            <a:endParaRPr b="0" lang="en-US" sz="1800" spc="-1" strike="noStrike">
              <a:solidFill>
                <a:srgbClr val="000000"/>
              </a:solidFill>
              <a:uFill>
                <a:solidFill>
                  <a:srgbClr val="ffffff"/>
                </a:solidFill>
              </a:uFill>
              <a:latin typeface="Arial"/>
            </a:endParaRPr>
          </a:p>
        </p:txBody>
      </p:sp>
      <p:sp>
        <p:nvSpPr>
          <p:cNvPr id="219" name="CustomShape 6"/>
          <p:cNvSpPr/>
          <p:nvPr/>
        </p:nvSpPr>
        <p:spPr>
          <a:xfrm>
            <a:off x="8515080" y="4254480"/>
            <a:ext cx="3539160" cy="1063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等线"/>
              </a:rPr>
              <a:t>Figure 1: GSM Localization Errors. Raw location samples are in red and the true driving path is in black</a:t>
            </a:r>
            <a:endParaRPr b="0" lang="en-US" sz="1800" spc="-1" strike="noStrike">
              <a:solidFill>
                <a:srgbClr val="000000"/>
              </a:solidFill>
              <a:uFill>
                <a:solidFill>
                  <a:srgbClr val="ffffff"/>
                </a:solidFill>
              </a:uFill>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内容占位符 4" descr=""/>
          <p:cNvPicPr/>
          <p:nvPr/>
        </p:nvPicPr>
        <p:blipFill>
          <a:blip r:embed="rId1"/>
          <a:stretch/>
        </p:blipFill>
        <p:spPr>
          <a:xfrm>
            <a:off x="676080" y="883800"/>
            <a:ext cx="5024520" cy="4350960"/>
          </a:xfrm>
          <a:prstGeom prst="rect">
            <a:avLst/>
          </a:prstGeom>
          <a:ln>
            <a:solidFill>
              <a:srgbClr val="000000"/>
            </a:solidFill>
          </a:ln>
        </p:spPr>
      </p:pic>
      <p:pic>
        <p:nvPicPr>
          <p:cNvPr id="221" name="图片 6" descr=""/>
          <p:cNvPicPr/>
          <p:nvPr/>
        </p:nvPicPr>
        <p:blipFill>
          <a:blip r:embed="rId2"/>
          <a:stretch/>
        </p:blipFill>
        <p:spPr>
          <a:xfrm>
            <a:off x="6021000" y="1109160"/>
            <a:ext cx="5791680" cy="4991400"/>
          </a:xfrm>
          <a:prstGeom prst="rect">
            <a:avLst/>
          </a:prstGeom>
          <a:ln>
            <a:noFill/>
          </a:ln>
        </p:spPr>
      </p:pic>
      <p:sp>
        <p:nvSpPr>
          <p:cNvPr id="222" name="CustomShape 1"/>
          <p:cNvSpPr/>
          <p:nvPr/>
        </p:nvSpPr>
        <p:spPr>
          <a:xfrm>
            <a:off x="1148400" y="5432400"/>
            <a:ext cx="4546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Figure 3: CTrack System Architecture. </a:t>
            </a:r>
            <a:endParaRPr b="0" lang="en-US" sz="1800" spc="-1" strike="noStrike">
              <a:solidFill>
                <a:srgbClr val="000000"/>
              </a:solidFill>
              <a:uFill>
                <a:solidFill>
                  <a:srgbClr val="ffffff"/>
                </a:solidFill>
              </a:uFill>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Grid Sequencing</a:t>
            </a:r>
            <a:endParaRPr b="0" lang="zh-CN" sz="1800" spc="-1" strike="noStrike">
              <a:solidFill>
                <a:srgbClr val="000000"/>
              </a:solidFill>
              <a:uFill>
                <a:solidFill>
                  <a:srgbClr val="ffffff"/>
                </a:solidFill>
              </a:uFill>
              <a:latin typeface="等线"/>
            </a:endParaRPr>
          </a:p>
        </p:txBody>
      </p:sp>
      <p:sp>
        <p:nvSpPr>
          <p:cNvPr id="224" name="TextShape 2"/>
          <p:cNvSpPr txBox="1"/>
          <p:nvPr/>
        </p:nvSpPr>
        <p:spPr>
          <a:xfrm>
            <a:off x="838080" y="1825560"/>
            <a:ext cx="10515240" cy="4350960"/>
          </a:xfrm>
          <a:prstGeom prst="rect">
            <a:avLst/>
          </a:prstGeom>
          <a:noFill/>
          <a:ln>
            <a:noFill/>
          </a:ln>
        </p:spPr>
        <p:txBody>
          <a:bodyPr/>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Windowing (phone typically sees all nearby cell towers within 3 scans, which takes about 5 seconds)</a:t>
            </a:r>
            <a:endParaRPr b="0" lang="zh-CN" sz="28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Hidden States (grid cells)</a:t>
            </a:r>
            <a:endParaRPr b="0" lang="zh-CN" sz="28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Emission Score:</a:t>
            </a:r>
            <a:endParaRPr b="0" lang="zh-CN" sz="2800" spc="-1" strike="noStrike">
              <a:solidFill>
                <a:srgbClr val="000000"/>
              </a:solidFill>
              <a:uFill>
                <a:solidFill>
                  <a:srgbClr val="ffffff"/>
                </a:solidFill>
              </a:uFill>
              <a:latin typeface="等线"/>
            </a:endParaRPr>
          </a:p>
          <a:p>
            <a:pPr>
              <a:lnSpc>
                <a:spcPct val="100000"/>
              </a:lnSpc>
              <a:spcBef>
                <a:spcPts val="1001"/>
              </a:spcBef>
            </a:pPr>
            <a:r>
              <a:rPr b="0" lang="zh-CN" sz="2800" spc="-1" strike="noStrike">
                <a:solidFill>
                  <a:srgbClr val="000000"/>
                </a:solidFill>
                <a:uFill>
                  <a:solidFill>
                    <a:srgbClr val="ffffff"/>
                  </a:solidFill>
                </a:uFill>
                <a:latin typeface="等线"/>
              </a:rPr>
              <a:t>	</a:t>
            </a:r>
            <a:r>
              <a:rPr b="0" lang="zh-CN" sz="2800" spc="-1" strike="noStrike">
                <a:solidFill>
                  <a:srgbClr val="000000"/>
                </a:solidFill>
                <a:uFill>
                  <a:solidFill>
                    <a:srgbClr val="ffffff"/>
                  </a:solidFill>
                </a:uFill>
                <a:latin typeface="等线"/>
              </a:rPr>
              <a:t>M: number of matching cell IDs, λ</a:t>
            </a:r>
            <a:r>
              <a:rPr b="0" lang="zh-CN" sz="1400" spc="-1" strike="noStrike">
                <a:solidFill>
                  <a:srgbClr val="000000"/>
                </a:solidFill>
                <a:uFill>
                  <a:solidFill>
                    <a:srgbClr val="ffffff"/>
                  </a:solidFill>
                </a:uFill>
                <a:latin typeface="等线"/>
              </a:rPr>
              <a:t>match</a:t>
            </a:r>
            <a:r>
              <a:rPr b="0" lang="zh-CN" sz="2800" spc="-1" strike="noStrike">
                <a:solidFill>
                  <a:srgbClr val="000000"/>
                </a:solidFill>
                <a:uFill>
                  <a:solidFill>
                    <a:srgbClr val="ffffff"/>
                  </a:solidFill>
                </a:uFill>
                <a:latin typeface="等线"/>
              </a:rPr>
              <a:t>: weighting parameter,</a:t>
            </a:r>
            <a:endParaRPr b="0" lang="zh-CN" sz="2800" spc="-1" strike="noStrike">
              <a:solidFill>
                <a:srgbClr val="000000"/>
              </a:solidFill>
              <a:uFill>
                <a:solidFill>
                  <a:srgbClr val="ffffff"/>
                </a:solidFill>
              </a:uFill>
              <a:latin typeface="等线"/>
            </a:endParaRPr>
          </a:p>
          <a:p>
            <a:pPr>
              <a:lnSpc>
                <a:spcPct val="100000"/>
              </a:lnSpc>
              <a:spcBef>
                <a:spcPts val="1001"/>
              </a:spcBef>
            </a:pPr>
            <a:r>
              <a:rPr b="0" lang="zh-CN" sz="2800" spc="-1" strike="noStrike">
                <a:solidFill>
                  <a:srgbClr val="000000"/>
                </a:solidFill>
                <a:uFill>
                  <a:solidFill>
                    <a:srgbClr val="ffffff"/>
                  </a:solidFill>
                </a:uFill>
                <a:latin typeface="等线"/>
              </a:rPr>
              <a:t>	</a:t>
            </a:r>
            <a:r>
              <a:rPr b="0" lang="zh-CN" sz="2800" spc="-1" strike="noStrike">
                <a:solidFill>
                  <a:srgbClr val="000000"/>
                </a:solidFill>
                <a:uFill>
                  <a:solidFill>
                    <a:srgbClr val="ffffff"/>
                  </a:solidFill>
                </a:uFill>
                <a:latin typeface="等线"/>
              </a:rPr>
              <a:t>d</a:t>
            </a:r>
            <a:r>
              <a:rPr b="0" lang="zh-CN" sz="1400" spc="-1" strike="noStrike">
                <a:solidFill>
                  <a:srgbClr val="000000"/>
                </a:solidFill>
                <a:uFill>
                  <a:solidFill>
                    <a:srgbClr val="ffffff"/>
                  </a:solidFill>
                </a:uFill>
                <a:latin typeface="等线"/>
              </a:rPr>
              <a:t>R</a:t>
            </a:r>
            <a:r>
              <a:rPr b="0" lang="zh-CN" sz="2800" spc="-1" strike="noStrike">
                <a:solidFill>
                  <a:srgbClr val="000000"/>
                </a:solidFill>
                <a:uFill>
                  <a:solidFill>
                    <a:srgbClr val="ffffff"/>
                  </a:solidFill>
                </a:uFill>
                <a:latin typeface="等线"/>
              </a:rPr>
              <a:t>: Euclidean distance, need normalize</a:t>
            </a:r>
            <a:endParaRPr b="0" lang="zh-CN" sz="2800" spc="-1" strike="noStrike">
              <a:solidFill>
                <a:srgbClr val="000000"/>
              </a:solidFill>
              <a:uFill>
                <a:solidFill>
                  <a:srgbClr val="ffffff"/>
                </a:solidFill>
              </a:uFill>
              <a:latin typeface="等线"/>
            </a:endParaRPr>
          </a:p>
          <a:p>
            <a:pPr>
              <a:lnSpc>
                <a:spcPct val="100000"/>
              </a:lnSpc>
              <a:spcBef>
                <a:spcPts val="1001"/>
              </a:spcBef>
            </a:pPr>
            <a:r>
              <a:rPr b="0" lang="zh-CN" sz="2800" spc="-1" strike="noStrike">
                <a:solidFill>
                  <a:srgbClr val="000000"/>
                </a:solidFill>
                <a:uFill>
                  <a:solidFill>
                    <a:srgbClr val="ffffff"/>
                  </a:solidFill>
                </a:uFill>
                <a:latin typeface="等线"/>
              </a:rPr>
              <a:t>	</a:t>
            </a:r>
            <a:r>
              <a:rPr b="0" lang="zh-CN" sz="1600" spc="-1" strike="noStrike">
                <a:solidFill>
                  <a:srgbClr val="000000"/>
                </a:solidFill>
                <a:uFill>
                  <a:solidFill>
                    <a:srgbClr val="ffffff"/>
                  </a:solidFill>
                </a:uFill>
                <a:latin typeface="等线"/>
              </a:rPr>
              <a:t>{(ID=1, RSSI=3), (ID=2, RSSI=5)} and {(ID=1, RSSI=6), (ID=2, RSSI=4), (ID=3, RSSI=10)}</a:t>
            </a:r>
            <a:endParaRPr b="0" lang="zh-CN" sz="28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startAt="4"/>
            </a:pPr>
            <a:r>
              <a:rPr b="0" lang="zh-CN" sz="2800" spc="-1" strike="noStrike">
                <a:solidFill>
                  <a:srgbClr val="000000"/>
                </a:solidFill>
                <a:uFill>
                  <a:solidFill>
                    <a:srgbClr val="ffffff"/>
                  </a:solidFill>
                </a:uFill>
                <a:latin typeface="等线"/>
              </a:rPr>
              <a:t>Transition Score</a:t>
            </a:r>
            <a:endParaRPr b="0" lang="zh-CN" sz="2800" spc="-1" strike="noStrike">
              <a:solidFill>
                <a:srgbClr val="000000"/>
              </a:solidFill>
              <a:uFill>
                <a:solidFill>
                  <a:srgbClr val="ffffff"/>
                </a:solidFill>
              </a:uFill>
              <a:latin typeface="等线"/>
            </a:endParaRPr>
          </a:p>
        </p:txBody>
      </p:sp>
      <p:pic>
        <p:nvPicPr>
          <p:cNvPr id="225" name="图片 4" descr=""/>
          <p:cNvPicPr/>
          <p:nvPr/>
        </p:nvPicPr>
        <p:blipFill>
          <a:blip r:embed="rId1"/>
          <a:stretch/>
        </p:blipFill>
        <p:spPr>
          <a:xfrm>
            <a:off x="4043520" y="3208680"/>
            <a:ext cx="4821840" cy="571680"/>
          </a:xfrm>
          <a:prstGeom prst="rect">
            <a:avLst/>
          </a:prstGeom>
          <a:ln>
            <a:noFill/>
          </a:ln>
        </p:spPr>
      </p:pic>
      <p:pic>
        <p:nvPicPr>
          <p:cNvPr id="226" name="图片 6" descr=""/>
          <p:cNvPicPr/>
          <p:nvPr/>
        </p:nvPicPr>
        <p:blipFill>
          <a:blip r:embed="rId2"/>
          <a:stretch/>
        </p:blipFill>
        <p:spPr>
          <a:xfrm>
            <a:off x="3491280" y="5859360"/>
            <a:ext cx="4638960" cy="904680"/>
          </a:xfrm>
          <a:prstGeom prst="rect">
            <a:avLst/>
          </a:prstGeom>
          <a:ln>
            <a:noFill/>
          </a:ln>
        </p:spPr>
      </p:pic>
      <p:sp>
        <p:nvSpPr>
          <p:cNvPr id="227" name="CustomShape 3"/>
          <p:cNvSpPr/>
          <p:nvPr/>
        </p:nvSpPr>
        <p:spPr>
          <a:xfrm>
            <a:off x="5512320" y="566280"/>
            <a:ext cx="5727600" cy="1186920"/>
          </a:xfrm>
          <a:prstGeom prst="rect">
            <a:avLst/>
          </a:prstGeom>
          <a:noFill/>
          <a:ln>
            <a:solidFill>
              <a:srgbClr val="c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Grid sequencing uses a Hidden Markov Model (HMM) to determine </a:t>
            </a:r>
            <a:r>
              <a:rPr b="0" lang="en-US" sz="1800" spc="-1" strike="noStrike">
                <a:solidFill>
                  <a:srgbClr val="0070c0"/>
                </a:solidFill>
                <a:uFill>
                  <a:solidFill>
                    <a:srgbClr val="ffffff"/>
                  </a:solidFill>
                </a:uFill>
                <a:latin typeface="等线"/>
              </a:rPr>
              <a:t>the sequence of grid cells </a:t>
            </a:r>
            <a:r>
              <a:rPr b="0" lang="en-US" sz="1800" spc="-1" strike="noStrike">
                <a:solidFill>
                  <a:srgbClr val="000000"/>
                </a:solidFill>
                <a:uFill>
                  <a:solidFill>
                    <a:srgbClr val="ffffff"/>
                  </a:solidFill>
                </a:uFill>
                <a:latin typeface="等线"/>
              </a:rPr>
              <a:t>corresponding to </a:t>
            </a:r>
            <a:r>
              <a:rPr b="0" lang="en-US" sz="1800" spc="-1" strike="noStrike">
                <a:solidFill>
                  <a:srgbClr val="0070c0"/>
                </a:solidFill>
                <a:uFill>
                  <a:solidFill>
                    <a:srgbClr val="ffffff"/>
                  </a:solidFill>
                </a:uFill>
                <a:latin typeface="等线"/>
              </a:rPr>
              <a:t>a timestamped sequence of cellular fingerprints</a:t>
            </a:r>
            <a:endParaRPr b="0" lang="en-US" sz="18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Smoothing and Interpolation</a:t>
            </a:r>
            <a:r>
              <a:rPr b="0" lang="zh-CN" sz="4400" spc="-1" strike="noStrike">
                <a:solidFill>
                  <a:srgbClr val="000000"/>
                </a:solidFill>
                <a:uFill>
                  <a:solidFill>
                    <a:srgbClr val="ffffff"/>
                  </a:solidFill>
                </a:uFill>
                <a:latin typeface="等线 Light"/>
              </a:rPr>
              <a:t>
</a:t>
            </a:r>
            <a:r>
              <a:rPr b="0" lang="zh-CN" sz="2800" spc="-1" strike="noStrike">
                <a:solidFill>
                  <a:srgbClr val="000000"/>
                </a:solidFill>
                <a:uFill>
                  <a:solidFill>
                    <a:srgbClr val="ffffff"/>
                  </a:solidFill>
                </a:uFill>
                <a:latin typeface="等线 Light"/>
              </a:rPr>
              <a:t>(grid sequence </a:t>
            </a:r>
            <a:r>
              <a:rPr b="0" lang="zh-CN" sz="2800" spc="-1" strike="noStrike">
                <a:solidFill>
                  <a:srgbClr val="000000"/>
                </a:solidFill>
                <a:uFill>
                  <a:solidFill>
                    <a:srgbClr val="ffffff"/>
                  </a:solidFill>
                </a:uFill>
                <a:latin typeface="Wingdings"/>
              </a:rPr>
              <a:t></a:t>
            </a:r>
            <a:r>
              <a:rPr b="0" lang="zh-CN" sz="2800" spc="-1" strike="noStrike">
                <a:solidFill>
                  <a:srgbClr val="000000"/>
                </a:solidFill>
                <a:uFill>
                  <a:solidFill>
                    <a:srgbClr val="ffffff"/>
                  </a:solidFill>
                </a:uFill>
                <a:latin typeface="等线 Light"/>
              </a:rPr>
              <a:t> coordinates sequence)</a:t>
            </a:r>
            <a:endParaRPr b="0" lang="zh-CN" sz="1800" spc="-1" strike="noStrike">
              <a:solidFill>
                <a:srgbClr val="000000"/>
              </a:solidFill>
              <a:uFill>
                <a:solidFill>
                  <a:srgbClr val="ffffff"/>
                </a:solidFill>
              </a:uFill>
              <a:latin typeface="等线"/>
            </a:endParaRPr>
          </a:p>
        </p:txBody>
      </p:sp>
      <p:sp>
        <p:nvSpPr>
          <p:cNvPr id="229" name="TextShape 2"/>
          <p:cNvSpPr txBox="1"/>
          <p:nvPr/>
        </p:nvSpPr>
        <p:spPr>
          <a:xfrm>
            <a:off x="838080" y="1825560"/>
            <a:ext cx="10515240" cy="4350960"/>
          </a:xfrm>
          <a:prstGeom prst="rect">
            <a:avLst/>
          </a:prstGeom>
          <a:noFill/>
          <a:ln>
            <a:noFill/>
          </a:ln>
        </p:spPr>
        <p:txBody>
          <a:bodyPr/>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Smoothing filter:</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centroid of the training points seen from the grid</a:t>
            </a:r>
            <a:endParaRPr b="0" lang="zh-CN" sz="20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smoothing low-pass filter with a sliding window, calc centroid of centroids in each window (to deal with back-and-forth transitions between grids )</a:t>
            </a:r>
            <a:endParaRPr b="0" lang="zh-CN" sz="20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Interpolation</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linearly interpolate these points to obtain points sampled at a 1-second interval</a:t>
            </a:r>
            <a:endParaRPr b="0" lang="zh-CN" sz="2000" spc="-1" strike="noStrike">
              <a:solidFill>
                <a:srgbClr val="000000"/>
              </a:solidFill>
              <a:uFill>
                <a:solidFill>
                  <a:srgbClr val="ffffff"/>
                </a:solidFill>
              </a:uFill>
              <a:latin typeface="等线"/>
            </a:endParaRPr>
          </a:p>
        </p:txBody>
      </p:sp>
      <p:sp>
        <p:nvSpPr>
          <p:cNvPr id="230" name="CustomShape 3"/>
          <p:cNvSpPr/>
          <p:nvPr/>
        </p:nvSpPr>
        <p:spPr>
          <a:xfrm>
            <a:off x="628200" y="5253480"/>
            <a:ext cx="609552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This component takes </a:t>
            </a:r>
            <a:r>
              <a:rPr b="0" lang="en-US" sz="1800" spc="-1" strike="noStrike">
                <a:solidFill>
                  <a:srgbClr val="0070c0"/>
                </a:solidFill>
                <a:uFill>
                  <a:solidFill>
                    <a:srgbClr val="ffffff"/>
                  </a:solidFill>
                </a:uFill>
                <a:latin typeface="等线"/>
              </a:rPr>
              <a:t>a grid sequence as input </a:t>
            </a:r>
            <a:r>
              <a:rPr b="0" lang="en-US" sz="1800" spc="-1" strike="noStrike">
                <a:solidFill>
                  <a:srgbClr val="000000"/>
                </a:solidFill>
                <a:uFill>
                  <a:solidFill>
                    <a:srgbClr val="ffffff"/>
                  </a:solidFill>
                </a:uFill>
                <a:latin typeface="等线"/>
              </a:rPr>
              <a:t>and converts it into </a:t>
            </a:r>
            <a:r>
              <a:rPr b="0" lang="en-US" sz="1800" spc="-1" strike="noStrike">
                <a:solidFill>
                  <a:srgbClr val="0070c0"/>
                </a:solidFill>
                <a:uFill>
                  <a:solidFill>
                    <a:srgbClr val="ffffff"/>
                  </a:solidFill>
                </a:uFill>
                <a:latin typeface="等线"/>
              </a:rPr>
              <a:t>a sequence of (lat,lon) coordinates </a:t>
            </a:r>
            <a:r>
              <a:rPr b="0" lang="en-US" sz="1800" spc="-1" strike="noStrike">
                <a:solidFill>
                  <a:srgbClr val="000000"/>
                </a:solidFill>
                <a:uFill>
                  <a:solidFill>
                    <a:srgbClr val="ffffff"/>
                  </a:solidFill>
                </a:uFill>
                <a:latin typeface="等线"/>
              </a:rPr>
              <a:t>that are then processed by the Segment Matching stage.</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Current proposals for accurate positioning</a:t>
            </a:r>
            <a:endParaRPr b="0" lang="zh-CN" sz="1800" spc="-1" strike="noStrike">
              <a:solidFill>
                <a:srgbClr val="000000"/>
              </a:solidFill>
              <a:uFill>
                <a:solidFill>
                  <a:srgbClr val="ffffff"/>
                </a:solidFill>
              </a:uFill>
              <a:latin typeface="等线"/>
            </a:endParaRPr>
          </a:p>
        </p:txBody>
      </p:sp>
      <p:sp>
        <p:nvSpPr>
          <p:cNvPr id="9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using GPS-enabled devices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periodically recording the current time and position</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sending these data to a central server over a wireless network for further processing</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Issues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unavailable in many today’s mobile phones in developing regions,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leaving their users out of the many location-based applications.</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poor performance in urban areas near high-rise buildings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high energy consumption by quickly draining the battery of mobile devices,  which may not necessarily be connected to a charger within the vehicle.</a:t>
            </a:r>
            <a:endParaRPr b="0" lang="zh-CN" sz="2000" spc="-1" strike="noStrike">
              <a:solidFill>
                <a:srgbClr val="000000"/>
              </a:solidFill>
              <a:uFill>
                <a:solidFill>
                  <a:srgbClr val="ffffff"/>
                </a:solidFill>
              </a:uFill>
              <a:latin typeface="等线"/>
            </a:endParaRPr>
          </a:p>
        </p:txBody>
      </p:sp>
      <p:sp>
        <p:nvSpPr>
          <p:cNvPr id="95"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Segment Matching</a:t>
            </a:r>
            <a:endParaRPr b="0" lang="zh-CN" sz="1800" spc="-1" strike="noStrike">
              <a:solidFill>
                <a:srgbClr val="000000"/>
              </a:solidFill>
              <a:uFill>
                <a:solidFill>
                  <a:srgbClr val="ffffff"/>
                </a:solidFill>
              </a:uFill>
              <a:latin typeface="等线"/>
            </a:endParaRPr>
          </a:p>
        </p:txBody>
      </p:sp>
      <p:sp>
        <p:nvSpPr>
          <p:cNvPr id="232" name="TextShape 2"/>
          <p:cNvSpPr txBox="1"/>
          <p:nvPr/>
        </p:nvSpPr>
        <p:spPr>
          <a:xfrm>
            <a:off x="838080" y="1825560"/>
            <a:ext cx="10515240" cy="4350960"/>
          </a:xfrm>
          <a:prstGeom prst="rect">
            <a:avLst/>
          </a:prstGeom>
          <a:noFill/>
          <a:ln>
            <a:noFill/>
          </a:ln>
        </p:spPr>
        <p:txBody>
          <a:bodyPr/>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States {S,H</a:t>
            </a:r>
            <a:r>
              <a:rPr b="0" lang="zh-CN" sz="1600" spc="-1" strike="noStrike">
                <a:solidFill>
                  <a:srgbClr val="000000"/>
                </a:solidFill>
                <a:uFill>
                  <a:solidFill>
                    <a:srgbClr val="ffffff"/>
                  </a:solidFill>
                </a:uFill>
                <a:latin typeface="等线"/>
              </a:rPr>
              <a:t>M</a:t>
            </a:r>
            <a:r>
              <a:rPr b="0" lang="zh-CN" sz="2800" spc="-1" strike="noStrike">
                <a:solidFill>
                  <a:srgbClr val="000000"/>
                </a:solidFill>
                <a:uFill>
                  <a:solidFill>
                    <a:srgbClr val="ffffff"/>
                  </a:solidFill>
                </a:uFill>
                <a:latin typeface="等线"/>
              </a:rPr>
              <a:t>,H</a:t>
            </a:r>
            <a:r>
              <a:rPr b="0" lang="zh-CN" sz="1600" spc="-1" strike="noStrike">
                <a:solidFill>
                  <a:srgbClr val="000000"/>
                </a:solidFill>
                <a:uFill>
                  <a:solidFill>
                    <a:srgbClr val="ffffff"/>
                  </a:solidFill>
                </a:uFill>
                <a:latin typeface="等线"/>
              </a:rPr>
              <a:t>T</a:t>
            </a:r>
            <a:r>
              <a:rPr b="0" lang="zh-CN" sz="2800" spc="-1" strike="noStrike">
                <a:solidFill>
                  <a:srgbClr val="000000"/>
                </a:solidFill>
                <a:uFill>
                  <a:solidFill>
                    <a:srgbClr val="ffffff"/>
                  </a:solidFill>
                </a:uFill>
                <a:latin typeface="等线"/>
              </a:rPr>
              <a:t> }</a:t>
            </a:r>
            <a:endParaRPr b="0" lang="zh-CN" sz="28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Emission score of a point (lat,lon,H</a:t>
            </a:r>
            <a:r>
              <a:rPr b="0" lang="zh-CN" sz="1600" spc="-1" strike="noStrike">
                <a:solidFill>
                  <a:srgbClr val="000000"/>
                </a:solidFill>
                <a:uFill>
                  <a:solidFill>
                    <a:srgbClr val="ffffff"/>
                  </a:solidFill>
                </a:uFill>
                <a:latin typeface="等线"/>
              </a:rPr>
              <a:t>M</a:t>
            </a:r>
            <a:r>
              <a:rPr b="0" lang="zh-CN" sz="2800" spc="-1" strike="noStrike">
                <a:solidFill>
                  <a:srgbClr val="000000"/>
                </a:solidFill>
                <a:uFill>
                  <a:solidFill>
                    <a:srgbClr val="ffffff"/>
                  </a:solidFill>
                </a:uFill>
                <a:latin typeface="等线"/>
              </a:rPr>
              <a:t>,H</a:t>
            </a:r>
            <a:r>
              <a:rPr b="0" lang="zh-CN" sz="1600" spc="-1" strike="noStrike">
                <a:solidFill>
                  <a:srgbClr val="000000"/>
                </a:solidFill>
                <a:uFill>
                  <a:solidFill>
                    <a:srgbClr val="ffffff"/>
                  </a:solidFill>
                </a:uFill>
                <a:latin typeface="等线"/>
              </a:rPr>
              <a:t>T</a:t>
            </a:r>
            <a:r>
              <a:rPr b="0" lang="zh-CN" sz="2800" spc="-1" strike="noStrike">
                <a:solidFill>
                  <a:srgbClr val="000000"/>
                </a:solidFill>
                <a:uFill>
                  <a:solidFill>
                    <a:srgbClr val="ffffff"/>
                  </a:solidFill>
                </a:uFill>
                <a:latin typeface="等线"/>
              </a:rPr>
              <a:t> ) from a state (S,H</a:t>
            </a:r>
            <a:r>
              <a:rPr b="0" lang="zh-CN" sz="1600" spc="-1" strike="noStrike">
                <a:solidFill>
                  <a:srgbClr val="000000"/>
                </a:solidFill>
                <a:uFill>
                  <a:solidFill>
                    <a:srgbClr val="ffffff"/>
                  </a:solidFill>
                </a:uFill>
                <a:latin typeface="等线"/>
              </a:rPr>
              <a:t>M2</a:t>
            </a:r>
            <a:r>
              <a:rPr b="0" lang="zh-CN" sz="2800" spc="-1" strike="noStrike">
                <a:solidFill>
                  <a:srgbClr val="000000"/>
                </a:solidFill>
                <a:uFill>
                  <a:solidFill>
                    <a:srgbClr val="ffffff"/>
                  </a:solidFill>
                </a:uFill>
                <a:latin typeface="等线"/>
              </a:rPr>
              <a:t> ,H</a:t>
            </a:r>
            <a:r>
              <a:rPr b="0" lang="zh-CN" sz="1600" spc="-1" strike="noStrike">
                <a:solidFill>
                  <a:srgbClr val="000000"/>
                </a:solidFill>
                <a:uFill>
                  <a:solidFill>
                    <a:srgbClr val="ffffff"/>
                  </a:solidFill>
                </a:uFill>
                <a:latin typeface="等线"/>
              </a:rPr>
              <a:t>T2</a:t>
            </a:r>
            <a:r>
              <a:rPr b="0" lang="zh-CN" sz="2800" spc="-1" strike="noStrike">
                <a:solidFill>
                  <a:srgbClr val="000000"/>
                </a:solidFill>
                <a:uFill>
                  <a:solidFill>
                    <a:srgbClr val="ffffff"/>
                  </a:solidFill>
                </a:uFill>
                <a:latin typeface="等线"/>
              </a:rPr>
              <a:t> )</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If H</a:t>
            </a:r>
            <a:r>
              <a:rPr b="0" lang="zh-CN" sz="1400" spc="-1" strike="noStrike">
                <a:solidFill>
                  <a:srgbClr val="000000"/>
                </a:solidFill>
                <a:uFill>
                  <a:solidFill>
                    <a:srgbClr val="ffffff"/>
                  </a:solidFill>
                </a:uFill>
                <a:latin typeface="等线"/>
              </a:rPr>
              <a:t>M</a:t>
            </a:r>
            <a:r>
              <a:rPr b="0" lang="zh-CN" sz="2400" spc="-1" strike="noStrike">
                <a:solidFill>
                  <a:srgbClr val="000000"/>
                </a:solidFill>
                <a:uFill>
                  <a:solidFill>
                    <a:srgbClr val="ffffff"/>
                  </a:solidFill>
                </a:uFill>
                <a:latin typeface="等线"/>
              </a:rPr>
              <a:t> != H</a:t>
            </a:r>
            <a:r>
              <a:rPr b="0" lang="zh-CN" sz="1400" spc="-1" strike="noStrike">
                <a:solidFill>
                  <a:srgbClr val="000000"/>
                </a:solidFill>
                <a:uFill>
                  <a:solidFill>
                    <a:srgbClr val="ffffff"/>
                  </a:solidFill>
                </a:uFill>
                <a:latin typeface="等线"/>
              </a:rPr>
              <a:t>M2</a:t>
            </a:r>
            <a:r>
              <a:rPr b="0" lang="zh-CN" sz="2400" spc="-1" strike="noStrike">
                <a:solidFill>
                  <a:srgbClr val="000000"/>
                </a:solidFill>
                <a:uFill>
                  <a:solidFill>
                    <a:srgbClr val="ffffff"/>
                  </a:solidFill>
                </a:uFill>
                <a:latin typeface="等线"/>
              </a:rPr>
              <a:t> or H</a:t>
            </a:r>
            <a:r>
              <a:rPr b="0" lang="zh-CN" sz="1400" spc="-1" strike="noStrike">
                <a:solidFill>
                  <a:srgbClr val="000000"/>
                </a:solidFill>
                <a:uFill>
                  <a:solidFill>
                    <a:srgbClr val="ffffff"/>
                  </a:solidFill>
                </a:uFill>
                <a:latin typeface="等线"/>
              </a:rPr>
              <a:t>T</a:t>
            </a:r>
            <a:r>
              <a:rPr b="0" lang="zh-CN" sz="2400" spc="-1" strike="noStrike">
                <a:solidFill>
                  <a:srgbClr val="000000"/>
                </a:solidFill>
                <a:uFill>
                  <a:solidFill>
                    <a:srgbClr val="ffffff"/>
                  </a:solidFill>
                </a:uFill>
                <a:latin typeface="等线"/>
              </a:rPr>
              <a:t> != H</a:t>
            </a:r>
            <a:r>
              <a:rPr b="0" lang="zh-CN" sz="1400" spc="-1" strike="noStrike">
                <a:solidFill>
                  <a:srgbClr val="000000"/>
                </a:solidFill>
                <a:uFill>
                  <a:solidFill>
                    <a:srgbClr val="ffffff"/>
                  </a:solidFill>
                </a:uFill>
                <a:latin typeface="等线"/>
              </a:rPr>
              <a:t>T2</a:t>
            </a:r>
            <a:r>
              <a:rPr b="0" lang="zh-CN" sz="2400" spc="-1" strike="noStrike">
                <a:solidFill>
                  <a:srgbClr val="000000"/>
                </a:solidFill>
                <a:uFill>
                  <a:solidFill>
                    <a:srgbClr val="ffffff"/>
                  </a:solidFill>
                </a:uFill>
                <a:latin typeface="等线"/>
              </a:rPr>
              <a:t> , Emission score = 0</a:t>
            </a:r>
            <a:endParaRPr b="0" lang="zh-CN" sz="20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Else             , D is the distance of (lat,lon) from road segment S</a:t>
            </a:r>
            <a:endParaRPr b="0" lang="zh-CN" sz="20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Transition score: {S</a:t>
            </a:r>
            <a:r>
              <a:rPr b="0" lang="zh-CN" sz="1600" spc="-1" strike="noStrike">
                <a:solidFill>
                  <a:srgbClr val="000000"/>
                </a:solidFill>
                <a:uFill>
                  <a:solidFill>
                    <a:srgbClr val="ffffff"/>
                  </a:solidFill>
                </a:uFill>
                <a:latin typeface="等线"/>
              </a:rPr>
              <a:t>1</a:t>
            </a:r>
            <a:r>
              <a:rPr b="0" lang="zh-CN" sz="2800" spc="-1" strike="noStrike">
                <a:solidFill>
                  <a:srgbClr val="000000"/>
                </a:solidFill>
                <a:uFill>
                  <a:solidFill>
                    <a:srgbClr val="ffffff"/>
                  </a:solidFill>
                </a:uFill>
                <a:latin typeface="等线"/>
              </a:rPr>
              <a:t>,H</a:t>
            </a:r>
            <a:r>
              <a:rPr b="0" lang="zh-CN" sz="1600" spc="-1" strike="noStrike">
                <a:solidFill>
                  <a:srgbClr val="000000"/>
                </a:solidFill>
                <a:uFill>
                  <a:solidFill>
                    <a:srgbClr val="ffffff"/>
                  </a:solidFill>
                </a:uFill>
                <a:latin typeface="等线"/>
              </a:rPr>
              <a:t>M1</a:t>
            </a:r>
            <a:r>
              <a:rPr b="0" lang="zh-CN" sz="2800" spc="-1" strike="noStrike">
                <a:solidFill>
                  <a:srgbClr val="000000"/>
                </a:solidFill>
                <a:uFill>
                  <a:solidFill>
                    <a:srgbClr val="ffffff"/>
                  </a:solidFill>
                </a:uFill>
                <a:latin typeface="等线"/>
              </a:rPr>
              <a:t> ,H</a:t>
            </a:r>
            <a:r>
              <a:rPr b="0" lang="zh-CN" sz="1600" spc="-1" strike="noStrike">
                <a:solidFill>
                  <a:srgbClr val="000000"/>
                </a:solidFill>
                <a:uFill>
                  <a:solidFill>
                    <a:srgbClr val="ffffff"/>
                  </a:solidFill>
                </a:uFill>
                <a:latin typeface="等线"/>
              </a:rPr>
              <a:t>T1</a:t>
            </a:r>
            <a:r>
              <a:rPr b="0" lang="zh-CN" sz="2800" spc="-1" strike="noStrike">
                <a:solidFill>
                  <a:srgbClr val="000000"/>
                </a:solidFill>
                <a:uFill>
                  <a:solidFill>
                    <a:srgbClr val="ffffff"/>
                  </a:solidFill>
                </a:uFill>
                <a:latin typeface="等线"/>
              </a:rPr>
              <a:t>}, {S</a:t>
            </a:r>
            <a:r>
              <a:rPr b="0" lang="zh-CN" sz="1600" spc="-1" strike="noStrike">
                <a:solidFill>
                  <a:srgbClr val="000000"/>
                </a:solidFill>
                <a:uFill>
                  <a:solidFill>
                    <a:srgbClr val="ffffff"/>
                  </a:solidFill>
                </a:uFill>
                <a:latin typeface="等线"/>
              </a:rPr>
              <a:t>2</a:t>
            </a:r>
            <a:r>
              <a:rPr b="0" lang="zh-CN" sz="2800" spc="-1" strike="noStrike">
                <a:solidFill>
                  <a:srgbClr val="000000"/>
                </a:solidFill>
                <a:uFill>
                  <a:solidFill>
                    <a:srgbClr val="ffffff"/>
                  </a:solidFill>
                </a:uFill>
                <a:latin typeface="等线"/>
              </a:rPr>
              <a:t>,H</a:t>
            </a:r>
            <a:r>
              <a:rPr b="0" lang="zh-CN" sz="1600" spc="-1" strike="noStrike">
                <a:solidFill>
                  <a:srgbClr val="000000"/>
                </a:solidFill>
                <a:uFill>
                  <a:solidFill>
                    <a:srgbClr val="ffffff"/>
                  </a:solidFill>
                </a:uFill>
                <a:latin typeface="等线"/>
              </a:rPr>
              <a:t>M2</a:t>
            </a:r>
            <a:r>
              <a:rPr b="0" lang="zh-CN" sz="2800" spc="-1" strike="noStrike">
                <a:solidFill>
                  <a:srgbClr val="000000"/>
                </a:solidFill>
                <a:uFill>
                  <a:solidFill>
                    <a:srgbClr val="ffffff"/>
                  </a:solidFill>
                </a:uFill>
                <a:latin typeface="等线"/>
              </a:rPr>
              <a:t> ,H</a:t>
            </a:r>
            <a:r>
              <a:rPr b="0" lang="zh-CN" sz="1600" spc="-1" strike="noStrike">
                <a:solidFill>
                  <a:srgbClr val="000000"/>
                </a:solidFill>
                <a:uFill>
                  <a:solidFill>
                    <a:srgbClr val="ffffff"/>
                  </a:solidFill>
                </a:uFill>
                <a:latin typeface="等线"/>
              </a:rPr>
              <a:t>T2</a:t>
            </a:r>
            <a:r>
              <a:rPr b="0" lang="zh-CN" sz="2800" spc="-1" strike="noStrike">
                <a:solidFill>
                  <a:srgbClr val="000000"/>
                </a:solidFill>
                <a:uFill>
                  <a:solidFill>
                    <a:srgbClr val="ffffff"/>
                  </a:solidFill>
                </a:uFill>
                <a:latin typeface="等线"/>
              </a:rPr>
              <a:t>}</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 </a:t>
            </a:r>
            <a:r>
              <a:rPr b="0" lang="zh-CN" sz="2400" spc="-1" strike="noStrike">
                <a:solidFill>
                  <a:srgbClr val="000000"/>
                </a:solidFill>
                <a:uFill>
                  <a:solidFill>
                    <a:srgbClr val="ffffff"/>
                  </a:solidFill>
                </a:uFill>
                <a:latin typeface="等线"/>
              </a:rPr>
              <a:t>0 if segments S1 and S2 are not adjacent</a:t>
            </a:r>
            <a:endParaRPr b="0" lang="zh-CN" sz="20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Else 1 * λ</a:t>
            </a:r>
            <a:r>
              <a:rPr b="0" lang="zh-CN" sz="1400" spc="-1" strike="noStrike">
                <a:solidFill>
                  <a:srgbClr val="000000"/>
                </a:solidFill>
                <a:uFill>
                  <a:solidFill>
                    <a:srgbClr val="ffffff"/>
                  </a:solidFill>
                </a:uFill>
                <a:latin typeface="等线"/>
              </a:rPr>
              <a:t>movement</a:t>
            </a:r>
            <a:r>
              <a:rPr b="0" lang="zh-CN" sz="2400" spc="-1" strike="noStrike">
                <a:solidFill>
                  <a:srgbClr val="000000"/>
                </a:solidFill>
                <a:uFill>
                  <a:solidFill>
                    <a:srgbClr val="ffffff"/>
                  </a:solidFill>
                </a:uFill>
                <a:latin typeface="等线"/>
              </a:rPr>
              <a:t> (0.1)* λ</a:t>
            </a:r>
            <a:r>
              <a:rPr b="0" lang="zh-CN" sz="1400" spc="-1" strike="noStrike">
                <a:solidFill>
                  <a:srgbClr val="000000"/>
                </a:solidFill>
                <a:uFill>
                  <a:solidFill>
                    <a:srgbClr val="ffffff"/>
                  </a:solidFill>
                </a:uFill>
                <a:latin typeface="等线"/>
              </a:rPr>
              <a:t>turn</a:t>
            </a:r>
            <a:r>
              <a:rPr b="0" lang="zh-CN" sz="2400" spc="-1" strike="noStrike">
                <a:solidFill>
                  <a:srgbClr val="000000"/>
                </a:solidFill>
                <a:uFill>
                  <a:solidFill>
                    <a:srgbClr val="ffffff"/>
                  </a:solidFill>
                </a:uFill>
                <a:latin typeface="等线"/>
              </a:rPr>
              <a:t> (0.1)</a:t>
            </a:r>
            <a:endParaRPr b="0" lang="zh-CN" sz="20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Speed constraint</a:t>
            </a:r>
            <a:endParaRPr b="0" lang="zh-CN" sz="2800" spc="-1" strike="noStrike">
              <a:solidFill>
                <a:srgbClr val="000000"/>
              </a:solidFill>
              <a:uFill>
                <a:solidFill>
                  <a:srgbClr val="ffffff"/>
                </a:solidFill>
              </a:uFill>
              <a:latin typeface="等线"/>
            </a:endParaRPr>
          </a:p>
        </p:txBody>
      </p:sp>
      <p:pic>
        <p:nvPicPr>
          <p:cNvPr id="233" name="图片 4" descr=""/>
          <p:cNvPicPr/>
          <p:nvPr/>
        </p:nvPicPr>
        <p:blipFill>
          <a:blip r:embed="rId1"/>
          <a:stretch/>
        </p:blipFill>
        <p:spPr>
          <a:xfrm>
            <a:off x="2553480" y="3174480"/>
            <a:ext cx="657000" cy="437760"/>
          </a:xfrm>
          <a:prstGeom prst="rect">
            <a:avLst/>
          </a:prstGeom>
          <a:ln>
            <a:noFill/>
          </a:ln>
        </p:spPr>
      </p:pic>
      <p:sp>
        <p:nvSpPr>
          <p:cNvPr id="234" name="CustomShape 3"/>
          <p:cNvSpPr/>
          <p:nvPr/>
        </p:nvSpPr>
        <p:spPr>
          <a:xfrm>
            <a:off x="5769000" y="552240"/>
            <a:ext cx="6095520" cy="912600"/>
          </a:xfrm>
          <a:prstGeom prst="rect">
            <a:avLst/>
          </a:prstGeom>
          <a:noFill/>
          <a:ln>
            <a:solidFill>
              <a:srgbClr val="c00000"/>
            </a:solid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等线"/>
              </a:rPr>
              <a:t>Segment Matching maps </a:t>
            </a:r>
            <a:r>
              <a:rPr b="0" lang="en-US" sz="1800" spc="-1" strike="noStrike">
                <a:solidFill>
                  <a:srgbClr val="0070c0"/>
                </a:solidFill>
                <a:uFill>
                  <a:solidFill>
                    <a:srgbClr val="ffffff"/>
                  </a:solidFill>
                </a:uFill>
                <a:latin typeface="等线"/>
              </a:rPr>
              <a:t>sequenced, smoothed grids</a:t>
            </a:r>
            <a:r>
              <a:rPr b="0" lang="en-US" sz="1800" spc="-1" strike="noStrike">
                <a:solidFill>
                  <a:srgbClr val="000000"/>
                </a:solidFill>
                <a:uFill>
                  <a:solidFill>
                    <a:srgbClr val="ffffff"/>
                  </a:solidFill>
                </a:uFill>
                <a:latin typeface="等线"/>
              </a:rPr>
              <a:t> from the previous stages to </a:t>
            </a:r>
            <a:r>
              <a:rPr b="0" lang="en-US" sz="1800" spc="-1" strike="noStrike">
                <a:solidFill>
                  <a:srgbClr val="0070c0"/>
                </a:solidFill>
                <a:uFill>
                  <a:solidFill>
                    <a:srgbClr val="ffffff"/>
                  </a:solidFill>
                </a:uFill>
                <a:latin typeface="等线"/>
              </a:rPr>
              <a:t>road segments on a map</a:t>
            </a:r>
            <a:endParaRPr b="0" lang="en-US" sz="1800" spc="-1" strike="noStrike">
              <a:solidFill>
                <a:srgbClr val="000000"/>
              </a:solidFill>
              <a:uFill>
                <a:solidFill>
                  <a:srgbClr val="ffffff"/>
                </a:solidFill>
              </a:u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SENSOR HINT EXTRACTION</a:t>
            </a:r>
            <a:endParaRPr b="0" lang="zh-CN" sz="1800" spc="-1" strike="noStrike">
              <a:solidFill>
                <a:srgbClr val="000000"/>
              </a:solidFill>
              <a:uFill>
                <a:solidFill>
                  <a:srgbClr val="ffffff"/>
                </a:solidFill>
              </a:uFill>
              <a:latin typeface="等线"/>
            </a:endParaRPr>
          </a:p>
        </p:txBody>
      </p:sp>
      <p:sp>
        <p:nvSpPr>
          <p:cNvPr id="236" name="TextShape 2"/>
          <p:cNvSpPr txBox="1"/>
          <p:nvPr/>
        </p:nvSpPr>
        <p:spPr>
          <a:xfrm>
            <a:off x="838080" y="1825560"/>
            <a:ext cx="10515240" cy="4350960"/>
          </a:xfrm>
          <a:prstGeom prst="rect">
            <a:avLst/>
          </a:prstGeom>
          <a:noFill/>
          <a:ln>
            <a:noFill/>
          </a:ln>
        </p:spPr>
        <p:txBody>
          <a:bodyPr/>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Movement Hints</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standard deviation of the 3-axis</a:t>
            </a:r>
            <a:endParaRPr b="0" lang="zh-CN" sz="20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EWMA filter</a:t>
            </a:r>
            <a:endParaRPr b="0" lang="zh-CN" sz="20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Threshold σ</a:t>
            </a:r>
            <a:r>
              <a:rPr b="0" lang="zh-CN" sz="1400" spc="-1" strike="noStrike">
                <a:solidFill>
                  <a:srgbClr val="000000"/>
                </a:solidFill>
                <a:uFill>
                  <a:solidFill>
                    <a:srgbClr val="ffffff"/>
                  </a:solidFill>
                </a:uFill>
                <a:latin typeface="等线"/>
              </a:rPr>
              <a:t>movement</a:t>
            </a:r>
            <a:endParaRPr b="0" lang="zh-CN" sz="2000" spc="-1" strike="noStrike">
              <a:solidFill>
                <a:srgbClr val="000000"/>
              </a:solidFill>
              <a:uFill>
                <a:solidFill>
                  <a:srgbClr val="ffffff"/>
                </a:solidFill>
              </a:uFill>
              <a:latin typeface="等线"/>
            </a:endParaRPr>
          </a:p>
          <a:p>
            <a:pPr marL="514440" indent="-514080">
              <a:lnSpc>
                <a:spcPct val="100000"/>
              </a:lnSpc>
              <a:spcBef>
                <a:spcPts val="1001"/>
              </a:spcBef>
              <a:buClr>
                <a:srgbClr val="000000"/>
              </a:buClr>
              <a:buFont typeface="StarSymbol"/>
              <a:buAutoNum type="arabicPeriod"/>
            </a:pPr>
            <a:r>
              <a:rPr b="0" lang="zh-CN" sz="2800" spc="-1" strike="noStrike">
                <a:solidFill>
                  <a:srgbClr val="000000"/>
                </a:solidFill>
                <a:uFill>
                  <a:solidFill>
                    <a:srgbClr val="ffffff"/>
                  </a:solidFill>
                </a:uFill>
                <a:latin typeface="等线"/>
              </a:rPr>
              <a:t>Turn Hints</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a:pPr>
            <a:r>
              <a:rPr b="0" lang="zh-CN" sz="2400" spc="-1" strike="noStrike">
                <a:solidFill>
                  <a:srgbClr val="000000"/>
                </a:solidFill>
                <a:uFill>
                  <a:solidFill>
                    <a:srgbClr val="ffffff"/>
                  </a:solidFill>
                </a:uFill>
                <a:latin typeface="等线"/>
              </a:rPr>
              <a:t>true change in orientation manifests as </a:t>
            </a:r>
            <a:endParaRPr b="0" lang="zh-CN" sz="2000" spc="-1" strike="noStrike">
              <a:solidFill>
                <a:srgbClr val="000000"/>
              </a:solidFill>
              <a:uFill>
                <a:solidFill>
                  <a:srgbClr val="ffffff"/>
                </a:solidFill>
              </a:uFill>
              <a:latin typeface="等线"/>
            </a:endParaRPr>
          </a:p>
          <a:p>
            <a:r>
              <a:rPr b="0" lang="zh-CN" sz="2400" spc="-1" strike="noStrike">
                <a:solidFill>
                  <a:srgbClr val="000000"/>
                </a:solidFill>
                <a:uFill>
                  <a:solidFill>
                    <a:srgbClr val="ffffff"/>
                  </a:solidFill>
                </a:uFill>
                <a:latin typeface="等线"/>
              </a:rPr>
              <a:t>a persistent, significant, and steep change in </a:t>
            </a:r>
            <a:endParaRPr b="0" lang="zh-CN" sz="2800" spc="-1" strike="noStrike">
              <a:solidFill>
                <a:srgbClr val="000000"/>
              </a:solidFill>
              <a:uFill>
                <a:solidFill>
                  <a:srgbClr val="ffffff"/>
                </a:solidFill>
              </a:uFill>
              <a:latin typeface="等线"/>
            </a:endParaRPr>
          </a:p>
          <a:p>
            <a:r>
              <a:rPr b="0" lang="zh-CN" sz="2400" spc="-1" strike="noStrike">
                <a:solidFill>
                  <a:srgbClr val="000000"/>
                </a:solidFill>
                <a:uFill>
                  <a:solidFill>
                    <a:srgbClr val="ffffff"/>
                  </a:solidFill>
                </a:uFill>
                <a:latin typeface="等线"/>
              </a:rPr>
              <a:t>the value of the orientation sensor</a:t>
            </a:r>
            <a:endParaRPr b="0" lang="zh-CN" sz="2800" spc="-1" strike="noStrike">
              <a:solidFill>
                <a:srgbClr val="000000"/>
              </a:solidFill>
              <a:uFill>
                <a:solidFill>
                  <a:srgbClr val="ffffff"/>
                </a:solidFill>
              </a:uFill>
              <a:latin typeface="等线"/>
            </a:endParaRPr>
          </a:p>
          <a:p>
            <a:pPr lvl="1" marL="971640" indent="-514080">
              <a:lnSpc>
                <a:spcPct val="100000"/>
              </a:lnSpc>
              <a:spcBef>
                <a:spcPts val="499"/>
              </a:spcBef>
              <a:buClr>
                <a:srgbClr val="000000"/>
              </a:buClr>
              <a:buFont typeface="StarSymbol"/>
              <a:buAutoNum type="arabicPeriod" startAt="2"/>
            </a:pPr>
            <a:r>
              <a:rPr b="0" lang="zh-CN" sz="2400" spc="-1" strike="noStrike">
                <a:solidFill>
                  <a:srgbClr val="000000"/>
                </a:solidFill>
                <a:uFill>
                  <a:solidFill>
                    <a:srgbClr val="ffffff"/>
                  </a:solidFill>
                </a:uFill>
                <a:latin typeface="等线"/>
              </a:rPr>
              <a:t>median filter </a:t>
            </a:r>
            <a:endParaRPr b="0" lang="zh-CN" sz="2000" spc="-1" strike="noStrike">
              <a:solidFill>
                <a:srgbClr val="000000"/>
              </a:solidFill>
              <a:uFill>
                <a:solidFill>
                  <a:srgbClr val="ffffff"/>
                </a:solidFill>
              </a:uFill>
              <a:latin typeface="等线"/>
            </a:endParaRPr>
          </a:p>
        </p:txBody>
      </p:sp>
      <p:pic>
        <p:nvPicPr>
          <p:cNvPr id="237" name="图片 4" descr=""/>
          <p:cNvPicPr/>
          <p:nvPr/>
        </p:nvPicPr>
        <p:blipFill>
          <a:blip r:embed="rId1"/>
          <a:stretch/>
        </p:blipFill>
        <p:spPr>
          <a:xfrm>
            <a:off x="7608240" y="104040"/>
            <a:ext cx="4437720" cy="3308040"/>
          </a:xfrm>
          <a:prstGeom prst="rect">
            <a:avLst/>
          </a:prstGeom>
          <a:ln>
            <a:noFill/>
          </a:ln>
        </p:spPr>
      </p:pic>
      <p:pic>
        <p:nvPicPr>
          <p:cNvPr id="238" name="图片 6" descr=""/>
          <p:cNvPicPr/>
          <p:nvPr/>
        </p:nvPicPr>
        <p:blipFill>
          <a:blip r:embed="rId2"/>
          <a:stretch/>
        </p:blipFill>
        <p:spPr>
          <a:xfrm>
            <a:off x="7905600" y="3547440"/>
            <a:ext cx="3843000" cy="301572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EVALUATION</a:t>
            </a:r>
            <a:endParaRPr b="0" lang="zh-CN" sz="1800" spc="-1" strike="noStrike">
              <a:solidFill>
                <a:srgbClr val="000000"/>
              </a:solidFill>
              <a:uFill>
                <a:solidFill>
                  <a:srgbClr val="ffffff"/>
                </a:solidFill>
              </a:uFill>
              <a:latin typeface="等线"/>
            </a:endParaRPr>
          </a:p>
        </p:txBody>
      </p:sp>
      <p:sp>
        <p:nvSpPr>
          <p:cNvPr id="240"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Data</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126 hours of real driving data in the Cambridge-Boston area</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15 Android G1 phones and one Nexus One phone over a period of 4 months</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Collect cell tower fingerprint every second, and the accelerometer and compass at 20</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1,718 km of driving, and 560 km of distinct road segments Hz</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857 distinct cell towers</a:t>
            </a:r>
            <a:endParaRPr b="0" lang="zh-CN" sz="2000" spc="-1" strike="noStrike">
              <a:solidFill>
                <a:srgbClr val="000000"/>
              </a:solidFill>
              <a:uFill>
                <a:solidFill>
                  <a:srgbClr val="ffffff"/>
                </a:solidFill>
              </a:uFill>
              <a:latin typeface="等线"/>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838080" y="159840"/>
            <a:ext cx="10515240" cy="60166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Metrics (precision, recall, and geographic error)</a:t>
            </a:r>
            <a:endParaRPr b="0" lang="zh-CN" sz="2800" spc="-1" strike="noStrike">
              <a:solidFill>
                <a:srgbClr val="000000"/>
              </a:solidFill>
              <a:uFill>
                <a:solidFill>
                  <a:srgbClr val="ffffff"/>
                </a:solidFill>
              </a:uFill>
              <a:latin typeface="等线"/>
            </a:endParaRPr>
          </a:p>
          <a:p>
            <a:endParaRPr b="0" lang="zh-CN" sz="2800" spc="-1" strike="noStrike">
              <a:solidFill>
                <a:srgbClr val="000000"/>
              </a:solidFill>
              <a:uFill>
                <a:solidFill>
                  <a:srgbClr val="ffffff"/>
                </a:solidFill>
              </a:uFill>
              <a:latin typeface="等线"/>
            </a:endParaRPr>
          </a:p>
        </p:txBody>
      </p:sp>
      <p:pic>
        <p:nvPicPr>
          <p:cNvPr id="242" name="图片 4" descr=""/>
          <p:cNvPicPr/>
          <p:nvPr/>
        </p:nvPicPr>
        <p:blipFill>
          <a:blip r:embed="rId1"/>
          <a:stretch/>
        </p:blipFill>
        <p:spPr>
          <a:xfrm>
            <a:off x="2539080" y="1596600"/>
            <a:ext cx="6296400" cy="157140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44" name="内容占位符 4" descr=""/>
          <p:cNvPicPr/>
          <p:nvPr/>
        </p:nvPicPr>
        <p:blipFill>
          <a:blip r:embed="rId1"/>
          <a:stretch/>
        </p:blipFill>
        <p:spPr>
          <a:xfrm>
            <a:off x="243720" y="71280"/>
            <a:ext cx="5401080" cy="4219920"/>
          </a:xfrm>
          <a:prstGeom prst="rect">
            <a:avLst/>
          </a:prstGeom>
          <a:ln>
            <a:noFill/>
          </a:ln>
        </p:spPr>
      </p:pic>
      <p:pic>
        <p:nvPicPr>
          <p:cNvPr id="245" name="图片 6" descr=""/>
          <p:cNvPicPr/>
          <p:nvPr/>
        </p:nvPicPr>
        <p:blipFill>
          <a:blip r:embed="rId2"/>
          <a:stretch/>
        </p:blipFill>
        <p:spPr>
          <a:xfrm>
            <a:off x="5970240" y="253080"/>
            <a:ext cx="5058000" cy="423900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47" name="内容占位符 4" descr=""/>
          <p:cNvPicPr/>
          <p:nvPr/>
        </p:nvPicPr>
        <p:blipFill>
          <a:blip r:embed="rId1"/>
          <a:stretch/>
        </p:blipFill>
        <p:spPr>
          <a:xfrm>
            <a:off x="97560" y="114480"/>
            <a:ext cx="5663520" cy="4005720"/>
          </a:xfrm>
          <a:prstGeom prst="rect">
            <a:avLst/>
          </a:prstGeom>
          <a:ln>
            <a:noFill/>
          </a:ln>
        </p:spPr>
      </p:pic>
      <p:pic>
        <p:nvPicPr>
          <p:cNvPr id="248" name="图片 6" descr=""/>
          <p:cNvPicPr/>
          <p:nvPr/>
        </p:nvPicPr>
        <p:blipFill>
          <a:blip r:embed="rId2"/>
          <a:stretch/>
        </p:blipFill>
        <p:spPr>
          <a:xfrm>
            <a:off x="5947920" y="1941480"/>
            <a:ext cx="6243480" cy="428364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50" name="内容占位符 4" descr=""/>
          <p:cNvPicPr/>
          <p:nvPr/>
        </p:nvPicPr>
        <p:blipFill>
          <a:blip r:embed="rId1"/>
          <a:stretch/>
        </p:blipFill>
        <p:spPr>
          <a:xfrm>
            <a:off x="0" y="171360"/>
            <a:ext cx="6545520" cy="2473560"/>
          </a:xfrm>
          <a:prstGeom prst="rect">
            <a:avLst/>
          </a:prstGeom>
          <a:ln>
            <a:noFill/>
          </a:ln>
        </p:spPr>
      </p:pic>
      <p:pic>
        <p:nvPicPr>
          <p:cNvPr id="251" name="图片 6" descr=""/>
          <p:cNvPicPr/>
          <p:nvPr/>
        </p:nvPicPr>
        <p:blipFill>
          <a:blip r:embed="rId2"/>
          <a:stretch/>
        </p:blipFill>
        <p:spPr>
          <a:xfrm>
            <a:off x="6442920" y="0"/>
            <a:ext cx="5748840" cy="685764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53" name="内容占位符 4" descr=""/>
          <p:cNvPicPr/>
          <p:nvPr/>
        </p:nvPicPr>
        <p:blipFill>
          <a:blip r:embed="rId1"/>
          <a:stretch/>
        </p:blipFill>
        <p:spPr>
          <a:xfrm>
            <a:off x="0" y="0"/>
            <a:ext cx="5629680" cy="3981600"/>
          </a:xfrm>
          <a:prstGeom prst="rect">
            <a:avLst/>
          </a:prstGeom>
          <a:ln>
            <a:noFill/>
          </a:ln>
        </p:spPr>
      </p:pic>
      <p:pic>
        <p:nvPicPr>
          <p:cNvPr id="254" name="图片 6" descr=""/>
          <p:cNvPicPr/>
          <p:nvPr/>
        </p:nvPicPr>
        <p:blipFill>
          <a:blip r:embed="rId2"/>
          <a:stretch/>
        </p:blipFill>
        <p:spPr>
          <a:xfrm>
            <a:off x="5933160" y="2429280"/>
            <a:ext cx="6258600" cy="420084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838080" y="365040"/>
            <a:ext cx="10515240" cy="1325160"/>
          </a:xfrm>
          <a:prstGeom prst="rect">
            <a:avLst/>
          </a:prstGeom>
          <a:noFill/>
          <a:ln>
            <a:noFill/>
          </a:ln>
        </p:spPr>
        <p:txBody>
          <a:bodyPr anchor="ctr"/>
          <a:p>
            <a:endParaRPr b="0" lang="zh-CN" sz="1800" spc="-1" strike="noStrike">
              <a:solidFill>
                <a:srgbClr val="000000"/>
              </a:solidFill>
              <a:uFill>
                <a:solidFill>
                  <a:srgbClr val="ffffff"/>
                </a:solidFill>
              </a:uFill>
              <a:latin typeface="等线"/>
            </a:endParaRPr>
          </a:p>
        </p:txBody>
      </p:sp>
      <p:pic>
        <p:nvPicPr>
          <p:cNvPr id="256" name="内容占位符 4" descr=""/>
          <p:cNvPicPr/>
          <p:nvPr/>
        </p:nvPicPr>
        <p:blipFill>
          <a:blip r:embed="rId1"/>
          <a:stretch/>
        </p:blipFill>
        <p:spPr>
          <a:xfrm>
            <a:off x="77400" y="0"/>
            <a:ext cx="5911200" cy="4350960"/>
          </a:xfrm>
          <a:prstGeom prst="rect">
            <a:avLst/>
          </a:prstGeom>
          <a:ln>
            <a:noFill/>
          </a:ln>
        </p:spPr>
      </p:pic>
      <p:pic>
        <p:nvPicPr>
          <p:cNvPr id="257" name="图片 6" descr=""/>
          <p:cNvPicPr/>
          <p:nvPr/>
        </p:nvPicPr>
        <p:blipFill>
          <a:blip r:embed="rId2"/>
          <a:stretch/>
        </p:blipFill>
        <p:spPr>
          <a:xfrm>
            <a:off x="5932080" y="1491480"/>
            <a:ext cx="6182280" cy="449604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Current proposals for accurate positioning</a:t>
            </a:r>
            <a:endParaRPr b="0" lang="zh-CN" sz="1800" spc="-1" strike="noStrike">
              <a:solidFill>
                <a:srgbClr val="000000"/>
              </a:solidFill>
              <a:uFill>
                <a:solidFill>
                  <a:srgbClr val="ffffff"/>
                </a:solidFill>
              </a:uFill>
              <a:latin typeface="等线"/>
            </a:endParaRPr>
          </a:p>
        </p:txBody>
      </p:sp>
      <p:sp>
        <p:nvSpPr>
          <p:cNvPr id="9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Other alternatives, such as Wi-Fi and augmented-sensor-based localization in the cell phones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suffer from the low availability, which is similar to GPS</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GSM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available on all GSM-based cell phones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very low energy consumption</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GSM-based localization algorithms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time of arrival,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time difference of arrival,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angle of arrival,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received signal strength indicator (RSSI) </a:t>
            </a:r>
            <a:r>
              <a:rPr b="0" lang="zh-CN" sz="2400" spc="-1" strike="noStrike">
                <a:solidFill>
                  <a:srgbClr val="000000"/>
                </a:solidFill>
                <a:uFill>
                  <a:solidFill>
                    <a:srgbClr val="ffffff"/>
                  </a:solidFill>
                </a:uFill>
                <a:latin typeface="Wingdings"/>
              </a:rPr>
              <a:t></a:t>
            </a:r>
            <a:r>
              <a:rPr b="0" lang="zh-CN" sz="2400" spc="-1" strike="noStrike">
                <a:solidFill>
                  <a:srgbClr val="000000"/>
                </a:solidFill>
                <a:uFill>
                  <a:solidFill>
                    <a:srgbClr val="ffffff"/>
                  </a:solidFill>
                </a:uFill>
                <a:latin typeface="等线"/>
              </a:rPr>
              <a:t> mostly preferred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an RSSI is measured during the normal operation of GSM-based mobile phones; </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they do not require any specialized hardware</a:t>
            </a:r>
            <a:endParaRPr b="0" lang="zh-CN" sz="1800" spc="-1" strike="noStrike">
              <a:solidFill>
                <a:srgbClr val="000000"/>
              </a:solidFill>
              <a:uFill>
                <a:solidFill>
                  <a:srgbClr val="ffffff"/>
                </a:solidFill>
              </a:uFill>
              <a:latin typeface="等线"/>
            </a:endParaRPr>
          </a:p>
          <a:p>
            <a:endParaRPr b="0" lang="zh-CN" sz="2800" spc="-1" strike="noStrike">
              <a:solidFill>
                <a:srgbClr val="000000"/>
              </a:solidFill>
              <a:uFill>
                <a:solidFill>
                  <a:srgbClr val="ffffff"/>
                </a:solidFill>
              </a:uFill>
              <a:latin typeface="等线"/>
            </a:endParaRPr>
          </a:p>
          <a:p>
            <a:pPr>
              <a:lnSpc>
                <a:spcPct val="90000"/>
              </a:lnSpc>
              <a:spcBef>
                <a:spcPts val="1001"/>
              </a:spcBef>
            </a:pPr>
            <a:endParaRPr b="0" lang="zh-CN" sz="2800" spc="-1" strike="noStrike">
              <a:solidFill>
                <a:srgbClr val="000000"/>
              </a:solidFill>
              <a:uFill>
                <a:solidFill>
                  <a:srgbClr val="ffffff"/>
                </a:solidFill>
              </a:uFill>
              <a:latin typeface="等线"/>
            </a:endParaRPr>
          </a:p>
        </p:txBody>
      </p:sp>
      <p:sp>
        <p:nvSpPr>
          <p:cNvPr id="98"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GSM Positioning</a:t>
            </a:r>
            <a:endParaRPr b="0" lang="zh-CN" sz="1800" spc="-1" strike="noStrike">
              <a:solidFill>
                <a:srgbClr val="000000"/>
              </a:solidFill>
              <a:uFill>
                <a:solidFill>
                  <a:srgbClr val="ffffff"/>
                </a:solidFill>
              </a:uFill>
              <a:latin typeface="等线"/>
            </a:endParaRPr>
          </a:p>
        </p:txBody>
      </p:sp>
      <p:sp>
        <p:nvSpPr>
          <p:cNvPr id="100" name="TextShape 2"/>
          <p:cNvSpPr txBox="1"/>
          <p:nvPr/>
        </p:nvSpPr>
        <p:spPr>
          <a:xfrm>
            <a:off x="838080" y="1728000"/>
            <a:ext cx="11012040" cy="489168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 cell-phone records a vector of the detected power levels of the pilot signals from at most 7 cellular base stations, one of which the cell phone is associated with.</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Two approaches for GSM Positioning using the RSSI vector:</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Triangulation </a:t>
            </a:r>
            <a:r>
              <a:rPr b="0" lang="zh-CN" sz="2400" spc="-1" strike="noStrike">
                <a:solidFill>
                  <a:srgbClr val="000000"/>
                </a:solidFill>
                <a:uFill>
                  <a:solidFill>
                    <a:srgbClr val="ffffff"/>
                  </a:solidFill>
                </a:uFill>
                <a:latin typeface="等线"/>
              </a:rPr>
              <a:t>三角定位</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RSSI reading from each base station is matched to a distance based on an experimentally determined path-loss model,</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position of the mobile phone is estimated based on the location of each base station and the distances to them</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accuracy of triangulation-based approaches is very low due to the inaccuracy of the path-loss models</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Fingerprinting </a:t>
            </a:r>
            <a:r>
              <a:rPr b="0" lang="zh-CN" sz="2400" spc="-1" strike="noStrike">
                <a:solidFill>
                  <a:srgbClr val="000000"/>
                </a:solidFill>
                <a:uFill>
                  <a:solidFill>
                    <a:srgbClr val="ffffff"/>
                  </a:solidFill>
                </a:uFill>
                <a:latin typeface="等线"/>
              </a:rPr>
              <a:t>指纹库</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RSSI measurements from the cellular base stations are recorded along with the GPS measurements during the database construction phase</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position is then determined by comparing the measured RSSI vector to those in the database identifying the GPS location of the closest RSSI matches, determined by minimizing a cost function</a:t>
            </a:r>
            <a:endParaRPr b="0" lang="zh-CN" sz="18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The accuracy of fingerprinting is very poor, requiring stochastic postprocessing e.g., Kalman filtering</a:t>
            </a:r>
            <a:endParaRPr b="0" lang="zh-CN" sz="1800" spc="-1" strike="noStrike">
              <a:solidFill>
                <a:srgbClr val="000000"/>
              </a:solidFill>
              <a:uFill>
                <a:solidFill>
                  <a:srgbClr val="ffffff"/>
                </a:solidFill>
              </a:uFill>
              <a:latin typeface="等线"/>
            </a:endParaRPr>
          </a:p>
        </p:txBody>
      </p:sp>
      <p:sp>
        <p:nvSpPr>
          <p:cNvPr id="101"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353520" y="365040"/>
            <a:ext cx="1154556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Pervious trajectory-based deterministic method</a:t>
            </a:r>
            <a:endParaRPr b="0" lang="zh-CN" sz="1800" spc="-1" strike="noStrike">
              <a:solidFill>
                <a:srgbClr val="000000"/>
              </a:solidFill>
              <a:uFill>
                <a:solidFill>
                  <a:srgbClr val="ffffff"/>
                </a:solidFill>
              </a:uFill>
              <a:latin typeface="等线"/>
            </a:endParaRPr>
          </a:p>
        </p:txBody>
      </p:sp>
      <p:sp>
        <p:nvSpPr>
          <p:cNvPr id="10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apply hidden Markov models (HMMs) to improve the localization accuracy by taking into account route constraints</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Problems:</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They employ a completely random behavior of the vehicles in each direction, </a:t>
            </a:r>
            <a:endParaRPr b="0" lang="zh-CN" sz="2000" spc="-1" strike="noStrike">
              <a:solidFill>
                <a:srgbClr val="000000"/>
              </a:solidFill>
              <a:uFill>
                <a:solidFill>
                  <a:srgbClr val="ffffff"/>
                </a:solidFill>
              </a:uFill>
              <a:latin typeface="等线"/>
            </a:endParaRPr>
          </a:p>
          <a:p>
            <a:pPr lvl="2" marL="1143000" indent="-228240">
              <a:lnSpc>
                <a:spcPct val="100000"/>
              </a:lnSpc>
              <a:spcBef>
                <a:spcPts val="499"/>
              </a:spcBef>
              <a:buClr>
                <a:srgbClr val="000000"/>
              </a:buClr>
              <a:buFont typeface="Arial"/>
              <a:buChar char="•"/>
            </a:pPr>
            <a:r>
              <a:rPr b="0" lang="zh-CN" sz="2000" spc="-1" strike="noStrike">
                <a:solidFill>
                  <a:srgbClr val="000000"/>
                </a:solidFill>
                <a:uFill>
                  <a:solidFill>
                    <a:srgbClr val="ffffff"/>
                  </a:solidFill>
                </a:uFill>
                <a:latin typeface="等线"/>
              </a:rPr>
              <a:t>an equal probability of moving to each of the adjacent cells in a grid-based map without any training</a:t>
            </a:r>
            <a:endParaRPr b="0" lang="zh-CN" sz="1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Not derive </a:t>
            </a:r>
            <a:r>
              <a:rPr b="0" lang="zh-CN" sz="2400" spc="-1" strike="noStrike">
                <a:solidFill>
                  <a:srgbClr val="c00000"/>
                </a:solidFill>
                <a:uFill>
                  <a:solidFill>
                    <a:srgbClr val="ffffff"/>
                  </a:solidFill>
                </a:uFill>
                <a:latin typeface="等线"/>
              </a:rPr>
              <a:t>the statistics of the driver’s behavior</a:t>
            </a:r>
            <a:r>
              <a:rPr b="0" lang="zh-CN" sz="2400" spc="-1" strike="noStrike">
                <a:solidFill>
                  <a:srgbClr val="000000"/>
                </a:solidFill>
                <a:uFill>
                  <a:solidFill>
                    <a:srgbClr val="ffffff"/>
                  </a:solidFill>
                </a:uFill>
                <a:latin typeface="等线"/>
              </a:rPr>
              <a:t> on the road and analyze the effect of including these statistics on the localization accuracy</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without analyzing </a:t>
            </a:r>
            <a:r>
              <a:rPr b="0" lang="zh-CN" sz="2400" spc="-1" strike="noStrike">
                <a:solidFill>
                  <a:srgbClr val="c00000"/>
                </a:solidFill>
                <a:uFill>
                  <a:solidFill>
                    <a:srgbClr val="ffffff"/>
                  </a:solidFill>
                </a:uFill>
                <a:latin typeface="等线"/>
              </a:rPr>
              <a:t>the probabilistic distribution </a:t>
            </a:r>
            <a:r>
              <a:rPr b="0" lang="zh-CN" sz="2400" spc="-1" strike="noStrike">
                <a:solidFill>
                  <a:srgbClr val="000000"/>
                </a:solidFill>
                <a:uFill>
                  <a:solidFill>
                    <a:srgbClr val="ffffff"/>
                  </a:solidFill>
                </a:uFill>
                <a:latin typeface="等线"/>
              </a:rPr>
              <a:t>of the observed RSSI vectors on the road segments as a function of the amount of the training data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not comparing this </a:t>
            </a:r>
            <a:r>
              <a:rPr b="0" lang="zh-CN" sz="2400" spc="-1" strike="noStrike">
                <a:solidFill>
                  <a:srgbClr val="c00000"/>
                </a:solidFill>
                <a:uFill>
                  <a:solidFill>
                    <a:srgbClr val="ffffff"/>
                  </a:solidFill>
                </a:uFill>
                <a:latin typeface="等线"/>
              </a:rPr>
              <a:t>probabilistic-model</a:t>
            </a:r>
            <a:r>
              <a:rPr b="0" lang="zh-CN" sz="2400" spc="-1" strike="noStrike">
                <a:solidFill>
                  <a:srgbClr val="000000"/>
                </a:solidFill>
                <a:uFill>
                  <a:solidFill>
                    <a:srgbClr val="ffffff"/>
                  </a:solidFill>
                </a:uFill>
                <a:latin typeface="等线"/>
              </a:rPr>
              <a:t> based approach to the commonly used cost functions in the literature.</a:t>
            </a:r>
            <a:endParaRPr b="0" lang="zh-CN" sz="2000" spc="-1" strike="noStrike">
              <a:solidFill>
                <a:srgbClr val="000000"/>
              </a:solidFill>
              <a:uFill>
                <a:solidFill>
                  <a:srgbClr val="ffffff"/>
                </a:solidFill>
              </a:uFill>
              <a:latin typeface="等线"/>
            </a:endParaRPr>
          </a:p>
        </p:txBody>
      </p:sp>
      <p:sp>
        <p:nvSpPr>
          <p:cNvPr id="104"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HMM-based Indoor localization</a:t>
            </a:r>
            <a:endParaRPr b="0" lang="zh-CN" sz="1800" spc="-1" strike="noStrike">
              <a:solidFill>
                <a:srgbClr val="000000"/>
              </a:solidFill>
              <a:uFill>
                <a:solidFill>
                  <a:srgbClr val="ffffff"/>
                </a:solidFill>
              </a:uFill>
              <a:latin typeface="等线"/>
            </a:endParaRPr>
          </a:p>
        </p:txBody>
      </p:sp>
      <p:sp>
        <p:nvSpPr>
          <p:cNvPr id="10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movement models consider the building’s floor plan and expected pedestrian speeds,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Not good for modeling the movement of the vehicles. </a:t>
            </a:r>
            <a:endParaRPr b="0" lang="zh-CN" sz="28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HMM- and RSSI-based localization algorithms using outdoor WLAN base stations and sensor networks cannot be used in GSM-based vehicle localization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they assume a completely random behavior of the nodes in the network,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the propagation characteristics of the </a:t>
            </a:r>
            <a:r>
              <a:rPr b="0" lang="zh-CN" sz="2400" spc="-1" strike="noStrike">
                <a:solidFill>
                  <a:srgbClr val="c00000"/>
                </a:solidFill>
                <a:uFill>
                  <a:solidFill>
                    <a:srgbClr val="ffffff"/>
                  </a:solidFill>
                </a:uFill>
                <a:latin typeface="等线"/>
              </a:rPr>
              <a:t>short-range</a:t>
            </a:r>
            <a:r>
              <a:rPr b="0" lang="zh-CN" sz="2400" spc="-1" strike="noStrike">
                <a:solidFill>
                  <a:srgbClr val="000000"/>
                </a:solidFill>
                <a:uFill>
                  <a:solidFill>
                    <a:srgbClr val="ffffff"/>
                  </a:solidFill>
                </a:uFill>
                <a:latin typeface="等线"/>
              </a:rPr>
              <a:t> WLAN and sensor node communications are very different from those of the </a:t>
            </a:r>
            <a:r>
              <a:rPr b="0" lang="zh-CN" sz="2400" spc="-1" strike="noStrike">
                <a:solidFill>
                  <a:srgbClr val="c00000"/>
                </a:solidFill>
                <a:uFill>
                  <a:solidFill>
                    <a:srgbClr val="ffffff"/>
                  </a:solidFill>
                </a:uFill>
                <a:latin typeface="等线"/>
              </a:rPr>
              <a:t>long-range </a:t>
            </a:r>
            <a:r>
              <a:rPr b="0" lang="zh-CN" sz="2400" spc="-1" strike="noStrike">
                <a:solidFill>
                  <a:srgbClr val="000000"/>
                </a:solidFill>
                <a:uFill>
                  <a:solidFill>
                    <a:srgbClr val="ffffff"/>
                  </a:solidFill>
                </a:uFill>
                <a:latin typeface="等线"/>
              </a:rPr>
              <a:t>GSM communications.</a:t>
            </a:r>
            <a:endParaRPr b="0" lang="zh-CN" sz="2000" spc="-1" strike="noStrike">
              <a:solidFill>
                <a:srgbClr val="000000"/>
              </a:solidFill>
              <a:uFill>
                <a:solidFill>
                  <a:srgbClr val="ffffff"/>
                </a:solidFill>
              </a:uFill>
              <a:latin typeface="等线"/>
            </a:endParaRPr>
          </a:p>
        </p:txBody>
      </p:sp>
      <p:sp>
        <p:nvSpPr>
          <p:cNvPr id="107"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Contribution</a:t>
            </a:r>
            <a:endParaRPr b="0" lang="zh-CN" sz="1800" spc="-1" strike="noStrike">
              <a:solidFill>
                <a:srgbClr val="000000"/>
              </a:solidFill>
              <a:uFill>
                <a:solidFill>
                  <a:srgbClr val="ffffff"/>
                </a:solidFill>
              </a:uFill>
              <a:latin typeface="等线"/>
            </a:endParaRPr>
          </a:p>
        </p:txBody>
      </p:sp>
      <p:sp>
        <p:nvSpPr>
          <p:cNvPr id="10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an HMM-based localization algorithm exploiting GSM RSSI data of the mobile phones located within the vehicles,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trained by the statistics of the average driver’s behavior on the road </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the probabilistic distribution of the RSSI vectors in each road segment.</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We derive the statistics of the average driver’s behavior and the probabilistic distribution of the RSSI vectors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in each road segment of urban and suburban roads in Istanbul, Turkey; Berkeley, CA, USA; and New Delhi, India, for the first time in the literature</a:t>
            </a:r>
            <a:endParaRPr b="0" lang="zh-CN" sz="2000" spc="-1" strike="noStrike">
              <a:solidFill>
                <a:srgbClr val="000000"/>
              </a:solidFill>
              <a:uFill>
                <a:solidFill>
                  <a:srgbClr val="ffffff"/>
                </a:solidFill>
              </a:uFill>
              <a:latin typeface="等线"/>
            </a:endParaRPr>
          </a:p>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the HMM trained by these statistics significantly improves the accuracy of the previous HMM techniques and provides a localization performance robust over different road segment lengths </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based on extensive cellular data collected in Istanbul, Turkey; Berkeley, CA, USA; and New Delhi, India.</a:t>
            </a:r>
            <a:endParaRPr b="0" lang="zh-CN" sz="2000" spc="-1" strike="noStrike">
              <a:solidFill>
                <a:srgbClr val="000000"/>
              </a:solidFill>
              <a:uFill>
                <a:solidFill>
                  <a:srgbClr val="ffffff"/>
                </a:solidFill>
              </a:uFill>
              <a:latin typeface="等线"/>
            </a:endParaRPr>
          </a:p>
        </p:txBody>
      </p:sp>
      <p:sp>
        <p:nvSpPr>
          <p:cNvPr id="110" name="CustomShape 3"/>
          <p:cNvSpPr/>
          <p:nvPr/>
        </p:nvSpPr>
        <p:spPr>
          <a:xfrm>
            <a:off x="10021320" y="6488640"/>
            <a:ext cx="217152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 INTRODUCTION</a:t>
            </a:r>
            <a:endParaRPr b="0" lang="en-US" sz="18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38080" y="365040"/>
            <a:ext cx="10515240" cy="1325160"/>
          </a:xfrm>
          <a:prstGeom prst="rect">
            <a:avLst/>
          </a:prstGeom>
          <a:noFill/>
          <a:ln>
            <a:noFill/>
          </a:ln>
        </p:spPr>
        <p:txBody>
          <a:bodyPr anchor="ctr"/>
          <a:p>
            <a:pPr>
              <a:lnSpc>
                <a:spcPct val="90000"/>
              </a:lnSpc>
            </a:pPr>
            <a:r>
              <a:rPr b="0" lang="zh-CN" sz="4400" spc="-1" strike="noStrike">
                <a:solidFill>
                  <a:srgbClr val="000000"/>
                </a:solidFill>
                <a:uFill>
                  <a:solidFill>
                    <a:srgbClr val="ffffff"/>
                  </a:solidFill>
                </a:uFill>
                <a:latin typeface="等线 Light"/>
              </a:rPr>
              <a:t>II. SYSTEM OVERVIEW</a:t>
            </a:r>
            <a:endParaRPr b="0" lang="zh-CN" sz="1800" spc="-1" strike="noStrike">
              <a:solidFill>
                <a:srgbClr val="000000"/>
              </a:solidFill>
              <a:uFill>
                <a:solidFill>
                  <a:srgbClr val="ffffff"/>
                </a:solidFill>
              </a:uFill>
              <a:latin typeface="等线"/>
            </a:endParaRPr>
          </a:p>
        </p:txBody>
      </p:sp>
      <p:sp>
        <p:nvSpPr>
          <p:cNvPr id="11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zh-CN" sz="2800" spc="-1" strike="noStrike">
                <a:solidFill>
                  <a:srgbClr val="000000"/>
                </a:solidFill>
                <a:uFill>
                  <a:solidFill>
                    <a:srgbClr val="ffffff"/>
                  </a:solidFill>
                </a:uFill>
                <a:latin typeface="等线"/>
              </a:rPr>
              <a:t>Localization Using HMM</a:t>
            </a:r>
            <a:r>
              <a:rPr b="0" lang="zh-CN" sz="2000" spc="-1" strike="noStrike">
                <a:solidFill>
                  <a:srgbClr val="000000"/>
                </a:solidFill>
                <a:uFill>
                  <a:solidFill>
                    <a:srgbClr val="ffffff"/>
                  </a:solidFill>
                </a:uFill>
                <a:latin typeface="等线"/>
              </a:rPr>
              <a:t> (assuming that the vehicle follows the same road)</a:t>
            </a:r>
            <a:endParaRPr b="0" lang="zh-CN" sz="28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divide the road into segments as the </a:t>
            </a:r>
            <a:r>
              <a:rPr b="0" lang="zh-CN" sz="2400" spc="-1" strike="noStrike">
                <a:solidFill>
                  <a:srgbClr val="c00000"/>
                </a:solidFill>
                <a:uFill>
                  <a:solidFill>
                    <a:srgbClr val="ffffff"/>
                  </a:solidFill>
                </a:uFill>
                <a:latin typeface="等线"/>
              </a:rPr>
              <a:t>hidden states </a:t>
            </a:r>
            <a:r>
              <a:rPr b="0" lang="zh-CN" sz="2400" spc="-1" strike="noStrike">
                <a:solidFill>
                  <a:srgbClr val="000000"/>
                </a:solidFill>
                <a:uFill>
                  <a:solidFill>
                    <a:srgbClr val="ffffff"/>
                  </a:solidFill>
                </a:uFill>
                <a:latin typeface="等线"/>
              </a:rPr>
              <a:t>of the HMM</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Transition among hidden states is governed by </a:t>
            </a:r>
            <a:r>
              <a:rPr b="0" lang="zh-CN" sz="2400" spc="-1" strike="noStrike">
                <a:solidFill>
                  <a:srgbClr val="c00000"/>
                </a:solidFill>
                <a:uFill>
                  <a:solidFill>
                    <a:srgbClr val="ffffff"/>
                  </a:solidFill>
                </a:uFill>
                <a:latin typeface="等线"/>
              </a:rPr>
              <a:t>transition probabilities</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Given the segment of the road, the RSSI vector has a conditional probability distribution, i.e., the </a:t>
            </a:r>
            <a:r>
              <a:rPr b="0" lang="zh-CN" sz="2400" spc="-1" strike="noStrike">
                <a:solidFill>
                  <a:srgbClr val="c00000"/>
                </a:solidFill>
                <a:uFill>
                  <a:solidFill>
                    <a:srgbClr val="ffffff"/>
                  </a:solidFill>
                </a:uFill>
                <a:latin typeface="等线"/>
              </a:rPr>
              <a:t>emission probability distribution </a:t>
            </a:r>
            <a:r>
              <a:rPr b="0" lang="zh-CN" sz="2400" spc="-1" strike="noStrike">
                <a:solidFill>
                  <a:srgbClr val="000000"/>
                </a:solidFill>
                <a:uFill>
                  <a:solidFill>
                    <a:srgbClr val="ffffff"/>
                  </a:solidFill>
                </a:uFill>
                <a:latin typeface="等线"/>
              </a:rPr>
              <a:t>of the observable events in the HMM.</a:t>
            </a:r>
            <a:endParaRPr b="0" lang="zh-CN" sz="2000" spc="-1" strike="noStrike">
              <a:solidFill>
                <a:srgbClr val="000000"/>
              </a:solidFill>
              <a:uFill>
                <a:solidFill>
                  <a:srgbClr val="ffffff"/>
                </a:solidFill>
              </a:uFill>
              <a:latin typeface="等线"/>
            </a:endParaRPr>
          </a:p>
          <a:p>
            <a:pPr lvl="1" marL="685800" indent="-228240">
              <a:lnSpc>
                <a:spcPct val="100000"/>
              </a:lnSpc>
              <a:spcBef>
                <a:spcPts val="499"/>
              </a:spcBef>
              <a:buClr>
                <a:srgbClr val="000000"/>
              </a:buClr>
              <a:buFont typeface="Arial"/>
              <a:buChar char="•"/>
            </a:pPr>
            <a:r>
              <a:rPr b="0" lang="zh-CN" sz="2400" spc="-1" strike="noStrike">
                <a:solidFill>
                  <a:srgbClr val="000000"/>
                </a:solidFill>
                <a:uFill>
                  <a:solidFill>
                    <a:srgbClr val="ffffff"/>
                  </a:solidFill>
                </a:uFill>
                <a:latin typeface="等线"/>
              </a:rPr>
              <a:t>The HMM then traverses its </a:t>
            </a:r>
            <a:r>
              <a:rPr b="0" lang="zh-CN" sz="2400" spc="-1" strike="noStrike">
                <a:solidFill>
                  <a:srgbClr val="c00000"/>
                </a:solidFill>
                <a:uFill>
                  <a:solidFill>
                    <a:srgbClr val="ffffff"/>
                  </a:solidFill>
                </a:uFill>
                <a:latin typeface="等线"/>
              </a:rPr>
              <a:t>states</a:t>
            </a:r>
            <a:r>
              <a:rPr b="0" lang="zh-CN" sz="2400" spc="-1" strike="noStrike">
                <a:solidFill>
                  <a:srgbClr val="000000"/>
                </a:solidFill>
                <a:uFill>
                  <a:solidFill>
                    <a:srgbClr val="ffffff"/>
                  </a:solidFill>
                </a:uFill>
                <a:latin typeface="等线"/>
              </a:rPr>
              <a:t> to produce its </a:t>
            </a:r>
            <a:r>
              <a:rPr b="0" lang="zh-CN" sz="2400" spc="-1" strike="noStrike">
                <a:solidFill>
                  <a:srgbClr val="c00000"/>
                </a:solidFill>
                <a:uFill>
                  <a:solidFill>
                    <a:srgbClr val="ffffff"/>
                  </a:solidFill>
                </a:uFill>
                <a:latin typeface="等线"/>
              </a:rPr>
              <a:t>outputs</a:t>
            </a:r>
            <a:r>
              <a:rPr b="0" lang="zh-CN" sz="2400" spc="-1" strike="noStrike">
                <a:solidFill>
                  <a:srgbClr val="000000"/>
                </a:solidFill>
                <a:uFill>
                  <a:solidFill>
                    <a:srgbClr val="ffffff"/>
                  </a:solidFill>
                </a:uFill>
                <a:latin typeface="等线"/>
              </a:rPr>
              <a:t>, which are the </a:t>
            </a:r>
            <a:r>
              <a:rPr b="0" lang="zh-CN" sz="2400" spc="-1" strike="noStrike">
                <a:solidFill>
                  <a:srgbClr val="c00000"/>
                </a:solidFill>
                <a:uFill>
                  <a:solidFill>
                    <a:srgbClr val="ffffff"/>
                  </a:solidFill>
                </a:uFill>
                <a:latin typeface="等线"/>
              </a:rPr>
              <a:t>observable events emitted at each state</a:t>
            </a:r>
            <a:endParaRPr b="0" lang="zh-CN" sz="2000" spc="-1" strike="noStrike">
              <a:solidFill>
                <a:srgbClr val="000000"/>
              </a:solidFill>
              <a:uFill>
                <a:solidFill>
                  <a:srgbClr val="ffffff"/>
                </a:solidFill>
              </a:uFill>
              <a:latin typeface="等线"/>
            </a:endParaRPr>
          </a:p>
        </p:txBody>
      </p:sp>
      <p:sp>
        <p:nvSpPr>
          <p:cNvPr id="113" name="CustomShape 3"/>
          <p:cNvSpPr/>
          <p:nvPr/>
        </p:nvSpPr>
        <p:spPr>
          <a:xfrm>
            <a:off x="9677520" y="6488640"/>
            <a:ext cx="2662200" cy="3646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等线"/>
              </a:rPr>
              <a:t>II. SYSTEM OVERVIEW</a:t>
            </a:r>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526</TotalTime>
  <Application>LibreOffice/5.3.1.2$Linux_X86_64 LibreOffice_project/30m0$Build-2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2017-05-23T00:00:55Z</dcterms:created>
  <dc:creator>Weixiong RAO</dc:creator>
  <dc:description/>
  <dc:language>en-US</dc:language>
  <cp:lastModifiedBy/>
  <dcterms:modified xsi:type="dcterms:W3CDTF">2017-06-08T09:12:44Z</dcterms:modified>
  <cp:revision>50</cp:revision>
  <dc:subject/>
  <dc:title>HMM applications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